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363" r:id="rId3"/>
    <p:sldId id="364" r:id="rId4"/>
    <p:sldId id="370" r:id="rId5"/>
    <p:sldId id="371" r:id="rId6"/>
    <p:sldId id="372" r:id="rId7"/>
    <p:sldId id="373" r:id="rId8"/>
    <p:sldId id="374" r:id="rId9"/>
    <p:sldId id="304" r:id="rId10"/>
    <p:sldId id="375" r:id="rId11"/>
    <p:sldId id="264" r:id="rId12"/>
    <p:sldId id="305" r:id="rId13"/>
    <p:sldId id="306" r:id="rId14"/>
    <p:sldId id="307" r:id="rId15"/>
    <p:sldId id="308" r:id="rId16"/>
    <p:sldId id="309" r:id="rId17"/>
    <p:sldId id="292" r:id="rId18"/>
    <p:sldId id="260" r:id="rId19"/>
    <p:sldId id="321" r:id="rId20"/>
    <p:sldId id="322" r:id="rId21"/>
    <p:sldId id="323" r:id="rId22"/>
    <p:sldId id="324" r:id="rId23"/>
    <p:sldId id="325" r:id="rId24"/>
    <p:sldId id="326" r:id="rId25"/>
    <p:sldId id="380" r:id="rId26"/>
    <p:sldId id="328" r:id="rId27"/>
    <p:sldId id="329" r:id="rId28"/>
    <p:sldId id="330" r:id="rId29"/>
    <p:sldId id="331" r:id="rId30"/>
    <p:sldId id="332" r:id="rId31"/>
    <p:sldId id="333" r:id="rId32"/>
    <p:sldId id="334" r:id="rId33"/>
    <p:sldId id="335" r:id="rId34"/>
    <p:sldId id="377" r:id="rId35"/>
    <p:sldId id="336" r:id="rId36"/>
    <p:sldId id="353" r:id="rId37"/>
    <p:sldId id="311" r:id="rId38"/>
    <p:sldId id="312" r:id="rId39"/>
    <p:sldId id="313" r:id="rId40"/>
    <p:sldId id="314" r:id="rId41"/>
    <p:sldId id="296" r:id="rId42"/>
    <p:sldId id="379" r:id="rId43"/>
    <p:sldId id="356" r:id="rId44"/>
    <p:sldId id="317" r:id="rId45"/>
    <p:sldId id="281" r:id="rId46"/>
  </p:sldIdLst>
  <p:sldSz cx="9144000" cy="5143500" type="screen16x9"/>
  <p:notesSz cx="6858000" cy="9144000"/>
  <p:custDataLst>
    <p:tags r:id="rId48"/>
  </p:custDataLst>
  <p:defaultTex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647C"/>
    <a:srgbClr val="2DB2A4"/>
    <a:srgbClr val="CC0066"/>
    <a:srgbClr val="000000"/>
    <a:srgbClr val="377A8E"/>
    <a:srgbClr val="74AF47"/>
    <a:srgbClr val="455D69"/>
    <a:srgbClr val="E8EAE9"/>
    <a:srgbClr val="FCFCFC"/>
    <a:srgbClr val="CCD0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54" autoAdjust="0"/>
    <p:restoredTop sz="94414" autoAdjust="0"/>
  </p:normalViewPr>
  <p:slideViewPr>
    <p:cSldViewPr>
      <p:cViewPr varScale="1">
        <p:scale>
          <a:sx n="153" d="100"/>
          <a:sy n="153" d="100"/>
        </p:scale>
        <p:origin x="-654" y="-84"/>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75AC40-01D6-4EEC-B2F0-58159F47E386}" type="doc">
      <dgm:prSet loTypeId="urn:microsoft.com/office/officeart/2005/8/layout/chevron1" loCatId="process" qsTypeId="urn:microsoft.com/office/officeart/2005/8/quickstyle/simple4" qsCatId="simple" csTypeId="urn:microsoft.com/office/officeart/2005/8/colors/accent1_2" csCatId="accent1" phldr="1"/>
      <dgm:spPr/>
    </dgm:pt>
    <dgm:pt modelId="{1521DEE1-5499-479F-807F-32743ABE4964}">
      <dgm:prSet phldrT="[文本]" custT="1"/>
      <dgm:spPr/>
      <dgm:t>
        <a:bodyPr/>
        <a:lstStyle/>
        <a:p>
          <a:r>
            <a:rPr lang="zh-CN" altLang="en-US" sz="1800" dirty="0" smtClean="0">
              <a:latin typeface="微软雅黑" panose="020B0503020204020204" pitchFamily="34" charset="-122"/>
              <a:ea typeface="微软雅黑" panose="020B0503020204020204" pitchFamily="34" charset="-122"/>
            </a:rPr>
            <a:t>开发能力</a:t>
          </a:r>
          <a:endParaRPr lang="zh-CN" altLang="en-US" sz="1800" dirty="0">
            <a:latin typeface="微软雅黑" panose="020B0503020204020204" pitchFamily="34" charset="-122"/>
            <a:ea typeface="微软雅黑" panose="020B0503020204020204" pitchFamily="34" charset="-122"/>
          </a:endParaRPr>
        </a:p>
      </dgm:t>
    </dgm:pt>
    <dgm:pt modelId="{F9CA6506-54FB-45B7-8453-914523990E57}" type="parTrans" cxnId="{3699153F-C25B-434E-821D-4C1604909BB1}">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983486EE-B6A7-4A7C-8058-BB19B009E6AC}" type="sibTrans" cxnId="{3699153F-C25B-434E-821D-4C1604909BB1}">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CCFC0DA5-6F94-4073-BE7A-059381D71F18}">
      <dgm:prSet phldrT="[文本]" custT="1"/>
      <dgm:spPr/>
      <dgm:t>
        <a:bodyPr/>
        <a:lstStyle/>
        <a:p>
          <a:r>
            <a:rPr lang="zh-CN" altLang="en-US" sz="1800" dirty="0" smtClean="0">
              <a:latin typeface="微软雅黑" panose="020B0503020204020204" pitchFamily="34" charset="-122"/>
              <a:ea typeface="微软雅黑" panose="020B0503020204020204" pitchFamily="34" charset="-122"/>
            </a:rPr>
            <a:t>运行能力</a:t>
          </a:r>
          <a:endParaRPr lang="zh-CN" altLang="en-US" sz="1800" dirty="0">
            <a:latin typeface="微软雅黑" panose="020B0503020204020204" pitchFamily="34" charset="-122"/>
            <a:ea typeface="微软雅黑" panose="020B0503020204020204" pitchFamily="34" charset="-122"/>
          </a:endParaRPr>
        </a:p>
      </dgm:t>
    </dgm:pt>
    <dgm:pt modelId="{F78B1C0A-27EF-49A5-B9AA-3B694D58A3C9}" type="parTrans" cxnId="{B4978AC6-EE14-4173-B7CA-1B09C1831F39}">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8DC5191C-2B54-45E0-9696-B7E8918D309A}" type="sibTrans" cxnId="{B4978AC6-EE14-4173-B7CA-1B09C1831F39}">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7618A1E8-2631-4471-BD35-F5F12EA10831}">
      <dgm:prSet phldrT="[文本]" custT="1"/>
      <dgm:spPr/>
      <dgm:t>
        <a:bodyPr/>
        <a:lstStyle/>
        <a:p>
          <a:r>
            <a:rPr lang="zh-CN" altLang="en-US" sz="1800" dirty="0" smtClean="0">
              <a:latin typeface="微软雅黑" panose="020B0503020204020204" pitchFamily="34" charset="-122"/>
              <a:ea typeface="微软雅黑" panose="020B0503020204020204" pitchFamily="34" charset="-122"/>
            </a:rPr>
            <a:t>管理能力</a:t>
          </a:r>
          <a:endParaRPr lang="zh-CN" altLang="en-US" sz="1800" dirty="0">
            <a:latin typeface="微软雅黑" panose="020B0503020204020204" pitchFamily="34" charset="-122"/>
            <a:ea typeface="微软雅黑" panose="020B0503020204020204" pitchFamily="34" charset="-122"/>
          </a:endParaRPr>
        </a:p>
      </dgm:t>
    </dgm:pt>
    <dgm:pt modelId="{E67F4785-1CCE-400D-A201-7696EB87846D}" type="parTrans" cxnId="{78E60D2D-2A61-467C-B1BB-C77125EB0E61}">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A9859D5B-CFB1-4447-96BB-9C3A1C908990}" type="sibTrans" cxnId="{78E60D2D-2A61-467C-B1BB-C77125EB0E61}">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F147EEFD-9B92-4F9A-8667-29BB3433B86C}" type="pres">
      <dgm:prSet presAssocID="{5A75AC40-01D6-4EEC-B2F0-58159F47E386}" presName="Name0" presStyleCnt="0">
        <dgm:presLayoutVars>
          <dgm:dir/>
          <dgm:animLvl val="lvl"/>
          <dgm:resizeHandles val="exact"/>
        </dgm:presLayoutVars>
      </dgm:prSet>
      <dgm:spPr/>
    </dgm:pt>
    <dgm:pt modelId="{D9B7F850-7DAC-4475-9F67-399CD4446BD2}" type="pres">
      <dgm:prSet presAssocID="{1521DEE1-5499-479F-807F-32743ABE4964}" presName="parTxOnly" presStyleLbl="node1" presStyleIdx="0" presStyleCnt="3">
        <dgm:presLayoutVars>
          <dgm:chMax val="0"/>
          <dgm:chPref val="0"/>
          <dgm:bulletEnabled val="1"/>
        </dgm:presLayoutVars>
      </dgm:prSet>
      <dgm:spPr/>
      <dgm:t>
        <a:bodyPr/>
        <a:lstStyle/>
        <a:p>
          <a:endParaRPr lang="zh-CN" altLang="en-US"/>
        </a:p>
      </dgm:t>
    </dgm:pt>
    <dgm:pt modelId="{15AE40FF-A867-401F-8273-3F066DCE3A50}" type="pres">
      <dgm:prSet presAssocID="{983486EE-B6A7-4A7C-8058-BB19B009E6AC}" presName="parTxOnlySpace" presStyleCnt="0"/>
      <dgm:spPr/>
    </dgm:pt>
    <dgm:pt modelId="{625D0904-8A46-4F8F-B4E1-002326DAB417}" type="pres">
      <dgm:prSet presAssocID="{CCFC0DA5-6F94-4073-BE7A-059381D71F18}" presName="parTxOnly" presStyleLbl="node1" presStyleIdx="1" presStyleCnt="3">
        <dgm:presLayoutVars>
          <dgm:chMax val="0"/>
          <dgm:chPref val="0"/>
          <dgm:bulletEnabled val="1"/>
        </dgm:presLayoutVars>
      </dgm:prSet>
      <dgm:spPr/>
      <dgm:t>
        <a:bodyPr/>
        <a:lstStyle/>
        <a:p>
          <a:endParaRPr lang="zh-CN" altLang="en-US"/>
        </a:p>
      </dgm:t>
    </dgm:pt>
    <dgm:pt modelId="{0837974E-9CA5-40B2-A268-8075192DBE8B}" type="pres">
      <dgm:prSet presAssocID="{8DC5191C-2B54-45E0-9696-B7E8918D309A}" presName="parTxOnlySpace" presStyleCnt="0"/>
      <dgm:spPr/>
    </dgm:pt>
    <dgm:pt modelId="{8ECA5847-DE7A-4AA2-B7D3-63BB91DE7DFF}" type="pres">
      <dgm:prSet presAssocID="{7618A1E8-2631-4471-BD35-F5F12EA10831}" presName="parTxOnly" presStyleLbl="node1" presStyleIdx="2" presStyleCnt="3">
        <dgm:presLayoutVars>
          <dgm:chMax val="0"/>
          <dgm:chPref val="0"/>
          <dgm:bulletEnabled val="1"/>
        </dgm:presLayoutVars>
      </dgm:prSet>
      <dgm:spPr/>
      <dgm:t>
        <a:bodyPr/>
        <a:lstStyle/>
        <a:p>
          <a:endParaRPr lang="zh-CN" altLang="en-US"/>
        </a:p>
      </dgm:t>
    </dgm:pt>
  </dgm:ptLst>
  <dgm:cxnLst>
    <dgm:cxn modelId="{BE8D0406-8608-476F-83F2-54BC156BDF59}" type="presOf" srcId="{CCFC0DA5-6F94-4073-BE7A-059381D71F18}" destId="{625D0904-8A46-4F8F-B4E1-002326DAB417}" srcOrd="0" destOrd="0" presId="urn:microsoft.com/office/officeart/2005/8/layout/chevron1"/>
    <dgm:cxn modelId="{5EE97B4D-F15B-40BA-BC02-89AA6A366A50}" type="presOf" srcId="{5A75AC40-01D6-4EEC-B2F0-58159F47E386}" destId="{F147EEFD-9B92-4F9A-8667-29BB3433B86C}" srcOrd="0" destOrd="0" presId="urn:microsoft.com/office/officeart/2005/8/layout/chevron1"/>
    <dgm:cxn modelId="{B4978AC6-EE14-4173-B7CA-1B09C1831F39}" srcId="{5A75AC40-01D6-4EEC-B2F0-58159F47E386}" destId="{CCFC0DA5-6F94-4073-BE7A-059381D71F18}" srcOrd="1" destOrd="0" parTransId="{F78B1C0A-27EF-49A5-B9AA-3B694D58A3C9}" sibTransId="{8DC5191C-2B54-45E0-9696-B7E8918D309A}"/>
    <dgm:cxn modelId="{78E60D2D-2A61-467C-B1BB-C77125EB0E61}" srcId="{5A75AC40-01D6-4EEC-B2F0-58159F47E386}" destId="{7618A1E8-2631-4471-BD35-F5F12EA10831}" srcOrd="2" destOrd="0" parTransId="{E67F4785-1CCE-400D-A201-7696EB87846D}" sibTransId="{A9859D5B-CFB1-4447-96BB-9C3A1C908990}"/>
    <dgm:cxn modelId="{0CF89867-A9F0-401C-8508-3E92CFD43970}" type="presOf" srcId="{7618A1E8-2631-4471-BD35-F5F12EA10831}" destId="{8ECA5847-DE7A-4AA2-B7D3-63BB91DE7DFF}" srcOrd="0" destOrd="0" presId="urn:microsoft.com/office/officeart/2005/8/layout/chevron1"/>
    <dgm:cxn modelId="{1F5CA9CB-1B81-4173-97D2-E3DA6D9F91D7}" type="presOf" srcId="{1521DEE1-5499-479F-807F-32743ABE4964}" destId="{D9B7F850-7DAC-4475-9F67-399CD4446BD2}" srcOrd="0" destOrd="0" presId="urn:microsoft.com/office/officeart/2005/8/layout/chevron1"/>
    <dgm:cxn modelId="{3699153F-C25B-434E-821D-4C1604909BB1}" srcId="{5A75AC40-01D6-4EEC-B2F0-58159F47E386}" destId="{1521DEE1-5499-479F-807F-32743ABE4964}" srcOrd="0" destOrd="0" parTransId="{F9CA6506-54FB-45B7-8453-914523990E57}" sibTransId="{983486EE-B6A7-4A7C-8058-BB19B009E6AC}"/>
    <dgm:cxn modelId="{264084D8-9DED-4A42-8BA9-5472AD38F585}" type="presParOf" srcId="{F147EEFD-9B92-4F9A-8667-29BB3433B86C}" destId="{D9B7F850-7DAC-4475-9F67-399CD4446BD2}" srcOrd="0" destOrd="0" presId="urn:microsoft.com/office/officeart/2005/8/layout/chevron1"/>
    <dgm:cxn modelId="{8912352D-AB8D-4410-9E09-092ADAE73543}" type="presParOf" srcId="{F147EEFD-9B92-4F9A-8667-29BB3433B86C}" destId="{15AE40FF-A867-401F-8273-3F066DCE3A50}" srcOrd="1" destOrd="0" presId="urn:microsoft.com/office/officeart/2005/8/layout/chevron1"/>
    <dgm:cxn modelId="{4B00C567-0DCE-49D6-A069-BB297FB59814}" type="presParOf" srcId="{F147EEFD-9B92-4F9A-8667-29BB3433B86C}" destId="{625D0904-8A46-4F8F-B4E1-002326DAB417}" srcOrd="2" destOrd="0" presId="urn:microsoft.com/office/officeart/2005/8/layout/chevron1"/>
    <dgm:cxn modelId="{C87D7E49-2ED9-414E-9889-94FAC535C534}" type="presParOf" srcId="{F147EEFD-9B92-4F9A-8667-29BB3433B86C}" destId="{0837974E-9CA5-40B2-A268-8075192DBE8B}" srcOrd="3" destOrd="0" presId="urn:microsoft.com/office/officeart/2005/8/layout/chevron1"/>
    <dgm:cxn modelId="{33A87DD2-7395-4071-A383-83967CB8C5EF}" type="presParOf" srcId="{F147EEFD-9B92-4F9A-8667-29BB3433B86C}" destId="{8ECA5847-DE7A-4AA2-B7D3-63BB91DE7DFF}"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B7F850-7DAC-4475-9F67-399CD4446BD2}">
      <dsp:nvSpPr>
        <dsp:cNvPr id="0" name=""/>
        <dsp:cNvSpPr/>
      </dsp:nvSpPr>
      <dsp:spPr>
        <a:xfrm>
          <a:off x="1785" y="1596826"/>
          <a:ext cx="2175867" cy="870346"/>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pitchFamily="34" charset="-122"/>
              <a:ea typeface="微软雅黑" panose="020B0503020204020204" pitchFamily="34" charset="-122"/>
            </a:rPr>
            <a:t>开发能力</a:t>
          </a:r>
          <a:endParaRPr lang="zh-CN" altLang="en-US" sz="1800" kern="1200" dirty="0">
            <a:latin typeface="微软雅黑" panose="020B0503020204020204" pitchFamily="34" charset="-122"/>
            <a:ea typeface="微软雅黑" panose="020B0503020204020204" pitchFamily="34" charset="-122"/>
          </a:endParaRPr>
        </a:p>
      </dsp:txBody>
      <dsp:txXfrm>
        <a:off x="436958" y="1596826"/>
        <a:ext cx="1305521" cy="870346"/>
      </dsp:txXfrm>
    </dsp:sp>
    <dsp:sp modelId="{625D0904-8A46-4F8F-B4E1-002326DAB417}">
      <dsp:nvSpPr>
        <dsp:cNvPr id="0" name=""/>
        <dsp:cNvSpPr/>
      </dsp:nvSpPr>
      <dsp:spPr>
        <a:xfrm>
          <a:off x="1960066" y="1596826"/>
          <a:ext cx="2175867" cy="870346"/>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pitchFamily="34" charset="-122"/>
              <a:ea typeface="微软雅黑" panose="020B0503020204020204" pitchFamily="34" charset="-122"/>
            </a:rPr>
            <a:t>运行能力</a:t>
          </a:r>
          <a:endParaRPr lang="zh-CN" altLang="en-US" sz="1800" kern="1200" dirty="0">
            <a:latin typeface="微软雅黑" panose="020B0503020204020204" pitchFamily="34" charset="-122"/>
            <a:ea typeface="微软雅黑" panose="020B0503020204020204" pitchFamily="34" charset="-122"/>
          </a:endParaRPr>
        </a:p>
      </dsp:txBody>
      <dsp:txXfrm>
        <a:off x="2395239" y="1596826"/>
        <a:ext cx="1305521" cy="870346"/>
      </dsp:txXfrm>
    </dsp:sp>
    <dsp:sp modelId="{8ECA5847-DE7A-4AA2-B7D3-63BB91DE7DFF}">
      <dsp:nvSpPr>
        <dsp:cNvPr id="0" name=""/>
        <dsp:cNvSpPr/>
      </dsp:nvSpPr>
      <dsp:spPr>
        <a:xfrm>
          <a:off x="3918346" y="1596826"/>
          <a:ext cx="2175867" cy="870346"/>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pitchFamily="34" charset="-122"/>
              <a:ea typeface="微软雅黑" panose="020B0503020204020204" pitchFamily="34" charset="-122"/>
            </a:rPr>
            <a:t>管理能力</a:t>
          </a:r>
          <a:endParaRPr lang="zh-CN" altLang="en-US" sz="1800" kern="1200" dirty="0">
            <a:latin typeface="微软雅黑" panose="020B0503020204020204" pitchFamily="34" charset="-122"/>
            <a:ea typeface="微软雅黑" panose="020B0503020204020204" pitchFamily="34" charset="-122"/>
          </a:endParaRPr>
        </a:p>
      </dsp:txBody>
      <dsp:txXfrm>
        <a:off x="4353519" y="1596826"/>
        <a:ext cx="1305521" cy="87034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3B58EF-4ABD-40F4-ACA4-FE81D742E6DD}" type="datetimeFigureOut">
              <a:rPr lang="zh-CN" altLang="en-US" smtClean="0"/>
              <a:t>2017/5/9</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11FC198-2D83-4DFC-8CDD-7D23AF44D411}" type="slidenum">
              <a:rPr lang="zh-CN" altLang="en-US" smtClean="0"/>
              <a:t>‹#›</a:t>
            </a:fld>
            <a:endParaRPr lang="zh-CN" altLang="en-US"/>
          </a:p>
        </p:txBody>
      </p:sp>
    </p:spTree>
    <p:extLst>
      <p:ext uri="{BB962C8B-B14F-4D97-AF65-F5344CB8AC3E}">
        <p14:creationId xmlns:p14="http://schemas.microsoft.com/office/powerpoint/2010/main" val="2294111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a:t>
            </a:fld>
            <a:endParaRPr lang="zh-CN" altLang="en-US"/>
          </a:p>
        </p:txBody>
      </p:sp>
    </p:spTree>
    <p:extLst>
      <p:ext uri="{BB962C8B-B14F-4D97-AF65-F5344CB8AC3E}">
        <p14:creationId xmlns:p14="http://schemas.microsoft.com/office/powerpoint/2010/main" val="9954159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14</a:t>
            </a:fld>
            <a:endParaRPr lang="zh-CN" altLang="en-US"/>
          </a:p>
        </p:txBody>
      </p:sp>
    </p:spTree>
    <p:extLst>
      <p:ext uri="{BB962C8B-B14F-4D97-AF65-F5344CB8AC3E}">
        <p14:creationId xmlns:p14="http://schemas.microsoft.com/office/powerpoint/2010/main" val="231794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15</a:t>
            </a:fld>
            <a:endParaRPr lang="zh-CN" altLang="en-US"/>
          </a:p>
        </p:txBody>
      </p:sp>
    </p:spTree>
    <p:extLst>
      <p:ext uri="{BB962C8B-B14F-4D97-AF65-F5344CB8AC3E}">
        <p14:creationId xmlns:p14="http://schemas.microsoft.com/office/powerpoint/2010/main" val="17511442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这三张图说明的是：我们做项目时，一开始就有一些现成的组件，然后可以逐步加上项目独特的业务模块，并且能做到独立上线、独立运维管理。这样交付周期能大大缩短，成本也大大降低了。</a:t>
            </a:r>
          </a:p>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16</a:t>
            </a:fld>
            <a:endParaRPr lang="zh-CN" altLang="en-US"/>
          </a:p>
        </p:txBody>
      </p:sp>
    </p:spTree>
    <p:extLst>
      <p:ext uri="{BB962C8B-B14F-4D97-AF65-F5344CB8AC3E}">
        <p14:creationId xmlns:p14="http://schemas.microsoft.com/office/powerpoint/2010/main" val="998899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17</a:t>
            </a:fld>
            <a:endParaRPr lang="zh-CN" altLang="en-US"/>
          </a:p>
        </p:txBody>
      </p:sp>
    </p:spTree>
    <p:extLst>
      <p:ext uri="{BB962C8B-B14F-4D97-AF65-F5344CB8AC3E}">
        <p14:creationId xmlns:p14="http://schemas.microsoft.com/office/powerpoint/2010/main" val="3753684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18</a:t>
            </a:fld>
            <a:endParaRPr lang="zh-CN" altLang="en-US"/>
          </a:p>
        </p:txBody>
      </p:sp>
    </p:spTree>
    <p:extLst>
      <p:ext uri="{BB962C8B-B14F-4D97-AF65-F5344CB8AC3E}">
        <p14:creationId xmlns:p14="http://schemas.microsoft.com/office/powerpoint/2010/main" val="527125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p:sp>
      <p:sp>
        <p:nvSpPr>
          <p:cNvPr id="18435"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8436"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333A525-2D40-4056-A10E-C8C7B30EE953}" type="datetime1">
              <a:rPr lang="zh-CN" altLang="en-US" smtClean="0"/>
              <a:pPr/>
              <a:t>2017/5/9</a:t>
            </a:fld>
            <a:endParaRPr lang="zh-CN" altLang="en-US" sz="1200" smtClean="0"/>
          </a:p>
        </p:txBody>
      </p:sp>
      <p:sp>
        <p:nvSpPr>
          <p:cNvPr id="18437"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39F132D-0497-4B1A-A1B4-DC3614634F46}" type="slidenum">
              <a:rPr lang="zh-CN" altLang="en-US" smtClean="0"/>
              <a:pPr/>
              <a:t>19</a:t>
            </a:fld>
            <a:endParaRPr lang="zh-CN" altLang="en-US" sz="1200" smtClean="0"/>
          </a:p>
        </p:txBody>
      </p:sp>
    </p:spTree>
    <p:extLst>
      <p:ext uri="{BB962C8B-B14F-4D97-AF65-F5344CB8AC3E}">
        <p14:creationId xmlns:p14="http://schemas.microsoft.com/office/powerpoint/2010/main" val="3143252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p:sp>
      <p:sp>
        <p:nvSpPr>
          <p:cNvPr id="18435"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8436"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333A525-2D40-4056-A10E-C8C7B30EE953}" type="datetime1">
              <a:rPr lang="zh-CN" altLang="en-US" smtClean="0"/>
              <a:pPr/>
              <a:t>2017/5/9</a:t>
            </a:fld>
            <a:endParaRPr lang="zh-CN" altLang="en-US" sz="1200" smtClean="0"/>
          </a:p>
        </p:txBody>
      </p:sp>
      <p:sp>
        <p:nvSpPr>
          <p:cNvPr id="18437"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39F132D-0497-4B1A-A1B4-DC3614634F46}" type="slidenum">
              <a:rPr lang="zh-CN" altLang="en-US" smtClean="0"/>
              <a:pPr/>
              <a:t>20</a:t>
            </a:fld>
            <a:endParaRPr lang="zh-CN" altLang="en-US" sz="1200" smtClean="0"/>
          </a:p>
        </p:txBody>
      </p:sp>
    </p:spTree>
    <p:extLst>
      <p:ext uri="{BB962C8B-B14F-4D97-AF65-F5344CB8AC3E}">
        <p14:creationId xmlns:p14="http://schemas.microsoft.com/office/powerpoint/2010/main" val="19988498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p:sp>
      <p:sp>
        <p:nvSpPr>
          <p:cNvPr id="18435"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8436"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333A525-2D40-4056-A10E-C8C7B30EE953}" type="datetime1">
              <a:rPr lang="zh-CN" altLang="en-US" smtClean="0"/>
              <a:pPr/>
              <a:t>2017/5/9</a:t>
            </a:fld>
            <a:endParaRPr lang="zh-CN" altLang="en-US" sz="1200" smtClean="0"/>
          </a:p>
        </p:txBody>
      </p:sp>
      <p:sp>
        <p:nvSpPr>
          <p:cNvPr id="18437"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39F132D-0497-4B1A-A1B4-DC3614634F46}" type="slidenum">
              <a:rPr lang="zh-CN" altLang="en-US" smtClean="0"/>
              <a:pPr/>
              <a:t>21</a:t>
            </a:fld>
            <a:endParaRPr lang="zh-CN" altLang="en-US" sz="1200" smtClean="0"/>
          </a:p>
        </p:txBody>
      </p:sp>
    </p:spTree>
    <p:extLst>
      <p:ext uri="{BB962C8B-B14F-4D97-AF65-F5344CB8AC3E}">
        <p14:creationId xmlns:p14="http://schemas.microsoft.com/office/powerpoint/2010/main" val="28370325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p:sp>
      <p:sp>
        <p:nvSpPr>
          <p:cNvPr id="18435"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8436"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333A525-2D40-4056-A10E-C8C7B30EE953}" type="datetime1">
              <a:rPr lang="zh-CN" altLang="en-US" smtClean="0"/>
              <a:pPr/>
              <a:t>2017/5/9</a:t>
            </a:fld>
            <a:endParaRPr lang="zh-CN" altLang="en-US" sz="1200" smtClean="0"/>
          </a:p>
        </p:txBody>
      </p:sp>
      <p:sp>
        <p:nvSpPr>
          <p:cNvPr id="18437"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39F132D-0497-4B1A-A1B4-DC3614634F46}" type="slidenum">
              <a:rPr lang="zh-CN" altLang="en-US" smtClean="0"/>
              <a:pPr/>
              <a:t>22</a:t>
            </a:fld>
            <a:endParaRPr lang="zh-CN" altLang="en-US" sz="1200" smtClean="0"/>
          </a:p>
        </p:txBody>
      </p:sp>
    </p:spTree>
    <p:extLst>
      <p:ext uri="{BB962C8B-B14F-4D97-AF65-F5344CB8AC3E}">
        <p14:creationId xmlns:p14="http://schemas.microsoft.com/office/powerpoint/2010/main" val="2388962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p:sp>
      <p:sp>
        <p:nvSpPr>
          <p:cNvPr id="18435"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8436"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333A525-2D40-4056-A10E-C8C7B30EE953}" type="datetime1">
              <a:rPr lang="zh-CN" altLang="en-US" smtClean="0"/>
              <a:pPr/>
              <a:t>2017/5/9</a:t>
            </a:fld>
            <a:endParaRPr lang="zh-CN" altLang="en-US" sz="1200" smtClean="0"/>
          </a:p>
        </p:txBody>
      </p:sp>
      <p:sp>
        <p:nvSpPr>
          <p:cNvPr id="18437"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39F132D-0497-4B1A-A1B4-DC3614634F46}" type="slidenum">
              <a:rPr lang="zh-CN" altLang="en-US" smtClean="0"/>
              <a:pPr/>
              <a:t>23</a:t>
            </a:fld>
            <a:endParaRPr lang="zh-CN" altLang="en-US" sz="1200" smtClean="0"/>
          </a:p>
        </p:txBody>
      </p:sp>
    </p:spTree>
    <p:extLst>
      <p:ext uri="{BB962C8B-B14F-4D97-AF65-F5344CB8AC3E}">
        <p14:creationId xmlns:p14="http://schemas.microsoft.com/office/powerpoint/2010/main" val="506752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2</a:t>
            </a:fld>
            <a:endParaRPr lang="zh-CN" altLang="en-US"/>
          </a:p>
        </p:txBody>
      </p:sp>
    </p:spTree>
    <p:extLst>
      <p:ext uri="{BB962C8B-B14F-4D97-AF65-F5344CB8AC3E}">
        <p14:creationId xmlns:p14="http://schemas.microsoft.com/office/powerpoint/2010/main" val="20423660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p:sp>
      <p:sp>
        <p:nvSpPr>
          <p:cNvPr id="18435"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8436"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333A525-2D40-4056-A10E-C8C7B30EE953}" type="datetime1">
              <a:rPr lang="zh-CN" altLang="en-US" smtClean="0"/>
              <a:pPr/>
              <a:t>2017/5/9</a:t>
            </a:fld>
            <a:endParaRPr lang="zh-CN" altLang="en-US" sz="1200" smtClean="0"/>
          </a:p>
        </p:txBody>
      </p:sp>
      <p:sp>
        <p:nvSpPr>
          <p:cNvPr id="18437"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39F132D-0497-4B1A-A1B4-DC3614634F46}" type="slidenum">
              <a:rPr lang="zh-CN" altLang="en-US" smtClean="0"/>
              <a:pPr/>
              <a:t>24</a:t>
            </a:fld>
            <a:endParaRPr lang="zh-CN" altLang="en-US" sz="1200" smtClean="0"/>
          </a:p>
        </p:txBody>
      </p:sp>
    </p:spTree>
    <p:extLst>
      <p:ext uri="{BB962C8B-B14F-4D97-AF65-F5344CB8AC3E}">
        <p14:creationId xmlns:p14="http://schemas.microsoft.com/office/powerpoint/2010/main" val="37410630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p:sp>
      <p:sp>
        <p:nvSpPr>
          <p:cNvPr id="18435"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8436"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333A525-2D40-4056-A10E-C8C7B30EE953}" type="datetime1">
              <a:rPr lang="zh-CN" altLang="en-US" smtClean="0"/>
              <a:pPr/>
              <a:t>2017/5/9</a:t>
            </a:fld>
            <a:endParaRPr lang="zh-CN" altLang="en-US" sz="1200" smtClean="0"/>
          </a:p>
        </p:txBody>
      </p:sp>
      <p:sp>
        <p:nvSpPr>
          <p:cNvPr id="18437"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39F132D-0497-4B1A-A1B4-DC3614634F46}" type="slidenum">
              <a:rPr lang="zh-CN" altLang="en-US" smtClean="0"/>
              <a:pPr/>
              <a:t>25</a:t>
            </a:fld>
            <a:endParaRPr lang="zh-CN" altLang="en-US" sz="1200" smtClean="0"/>
          </a:p>
        </p:txBody>
      </p:sp>
    </p:spTree>
    <p:extLst>
      <p:ext uri="{BB962C8B-B14F-4D97-AF65-F5344CB8AC3E}">
        <p14:creationId xmlns:p14="http://schemas.microsoft.com/office/powerpoint/2010/main" val="64900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p:sp>
      <p:sp>
        <p:nvSpPr>
          <p:cNvPr id="18435"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8436"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333A525-2D40-4056-A10E-C8C7B30EE953}" type="datetime1">
              <a:rPr lang="zh-CN" altLang="en-US" smtClean="0"/>
              <a:pPr/>
              <a:t>2017/5/9</a:t>
            </a:fld>
            <a:endParaRPr lang="zh-CN" altLang="en-US" sz="1200" smtClean="0"/>
          </a:p>
        </p:txBody>
      </p:sp>
      <p:sp>
        <p:nvSpPr>
          <p:cNvPr id="18437"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39F132D-0497-4B1A-A1B4-DC3614634F46}" type="slidenum">
              <a:rPr lang="zh-CN" altLang="en-US" smtClean="0"/>
              <a:pPr/>
              <a:t>26</a:t>
            </a:fld>
            <a:endParaRPr lang="zh-CN" altLang="en-US" sz="1200" smtClean="0"/>
          </a:p>
        </p:txBody>
      </p:sp>
    </p:spTree>
    <p:extLst>
      <p:ext uri="{BB962C8B-B14F-4D97-AF65-F5344CB8AC3E}">
        <p14:creationId xmlns:p14="http://schemas.microsoft.com/office/powerpoint/2010/main" val="23910288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p:sp>
      <p:sp>
        <p:nvSpPr>
          <p:cNvPr id="18435"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8436"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333A525-2D40-4056-A10E-C8C7B30EE953}" type="datetime1">
              <a:rPr lang="zh-CN" altLang="en-US" smtClean="0"/>
              <a:pPr/>
              <a:t>2017/5/9</a:t>
            </a:fld>
            <a:endParaRPr lang="zh-CN" altLang="en-US" sz="1200" smtClean="0"/>
          </a:p>
        </p:txBody>
      </p:sp>
      <p:sp>
        <p:nvSpPr>
          <p:cNvPr id="18437"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39F132D-0497-4B1A-A1B4-DC3614634F46}" type="slidenum">
              <a:rPr lang="zh-CN" altLang="en-US" smtClean="0"/>
              <a:pPr/>
              <a:t>27</a:t>
            </a:fld>
            <a:endParaRPr lang="zh-CN" altLang="en-US" sz="1200" smtClean="0"/>
          </a:p>
        </p:txBody>
      </p:sp>
    </p:spTree>
    <p:extLst>
      <p:ext uri="{BB962C8B-B14F-4D97-AF65-F5344CB8AC3E}">
        <p14:creationId xmlns:p14="http://schemas.microsoft.com/office/powerpoint/2010/main" val="13485189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p:sp>
      <p:sp>
        <p:nvSpPr>
          <p:cNvPr id="18435"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8436"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333A525-2D40-4056-A10E-C8C7B30EE953}" type="datetime1">
              <a:rPr lang="zh-CN" altLang="en-US" smtClean="0"/>
              <a:pPr/>
              <a:t>2017/5/9</a:t>
            </a:fld>
            <a:endParaRPr lang="zh-CN" altLang="en-US" sz="1200" smtClean="0"/>
          </a:p>
        </p:txBody>
      </p:sp>
      <p:sp>
        <p:nvSpPr>
          <p:cNvPr id="18437"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39F132D-0497-4B1A-A1B4-DC3614634F46}" type="slidenum">
              <a:rPr lang="zh-CN" altLang="en-US" smtClean="0"/>
              <a:pPr/>
              <a:t>28</a:t>
            </a:fld>
            <a:endParaRPr lang="zh-CN" altLang="en-US" sz="1200" smtClean="0"/>
          </a:p>
        </p:txBody>
      </p:sp>
    </p:spTree>
    <p:extLst>
      <p:ext uri="{BB962C8B-B14F-4D97-AF65-F5344CB8AC3E}">
        <p14:creationId xmlns:p14="http://schemas.microsoft.com/office/powerpoint/2010/main" val="37989001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p:sp>
      <p:sp>
        <p:nvSpPr>
          <p:cNvPr id="18435"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8436"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333A525-2D40-4056-A10E-C8C7B30EE953}" type="datetime1">
              <a:rPr lang="zh-CN" altLang="en-US" smtClean="0"/>
              <a:pPr/>
              <a:t>2017/5/9</a:t>
            </a:fld>
            <a:endParaRPr lang="zh-CN" altLang="en-US" sz="1200" smtClean="0"/>
          </a:p>
        </p:txBody>
      </p:sp>
      <p:sp>
        <p:nvSpPr>
          <p:cNvPr id="18437"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39F132D-0497-4B1A-A1B4-DC3614634F46}" type="slidenum">
              <a:rPr lang="zh-CN" altLang="en-US" smtClean="0"/>
              <a:pPr/>
              <a:t>29</a:t>
            </a:fld>
            <a:endParaRPr lang="zh-CN" altLang="en-US" sz="1200" smtClean="0"/>
          </a:p>
        </p:txBody>
      </p:sp>
    </p:spTree>
    <p:extLst>
      <p:ext uri="{BB962C8B-B14F-4D97-AF65-F5344CB8AC3E}">
        <p14:creationId xmlns:p14="http://schemas.microsoft.com/office/powerpoint/2010/main" val="2780329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p:sp>
      <p:sp>
        <p:nvSpPr>
          <p:cNvPr id="18435"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8436"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333A525-2D40-4056-A10E-C8C7B30EE953}" type="datetime1">
              <a:rPr lang="zh-CN" altLang="en-US" smtClean="0"/>
              <a:pPr/>
              <a:t>2017/5/9</a:t>
            </a:fld>
            <a:endParaRPr lang="zh-CN" altLang="en-US" sz="1200" smtClean="0"/>
          </a:p>
        </p:txBody>
      </p:sp>
      <p:sp>
        <p:nvSpPr>
          <p:cNvPr id="18437"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39F132D-0497-4B1A-A1B4-DC3614634F46}" type="slidenum">
              <a:rPr lang="zh-CN" altLang="en-US" smtClean="0"/>
              <a:pPr/>
              <a:t>30</a:t>
            </a:fld>
            <a:endParaRPr lang="zh-CN" altLang="en-US" sz="1200" smtClean="0"/>
          </a:p>
        </p:txBody>
      </p:sp>
    </p:spTree>
    <p:extLst>
      <p:ext uri="{BB962C8B-B14F-4D97-AF65-F5344CB8AC3E}">
        <p14:creationId xmlns:p14="http://schemas.microsoft.com/office/powerpoint/2010/main" val="41514425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p:sp>
      <p:sp>
        <p:nvSpPr>
          <p:cNvPr id="18435"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8436"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333A525-2D40-4056-A10E-C8C7B30EE953}" type="datetime1">
              <a:rPr lang="zh-CN" altLang="en-US" smtClean="0"/>
              <a:pPr/>
              <a:t>2017/5/9</a:t>
            </a:fld>
            <a:endParaRPr lang="zh-CN" altLang="en-US" sz="1200" smtClean="0"/>
          </a:p>
        </p:txBody>
      </p:sp>
      <p:sp>
        <p:nvSpPr>
          <p:cNvPr id="18437"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39F132D-0497-4B1A-A1B4-DC3614634F46}" type="slidenum">
              <a:rPr lang="zh-CN" altLang="en-US" smtClean="0"/>
              <a:pPr/>
              <a:t>31</a:t>
            </a:fld>
            <a:endParaRPr lang="zh-CN" altLang="en-US" sz="1200" smtClean="0"/>
          </a:p>
        </p:txBody>
      </p:sp>
    </p:spTree>
    <p:extLst>
      <p:ext uri="{BB962C8B-B14F-4D97-AF65-F5344CB8AC3E}">
        <p14:creationId xmlns:p14="http://schemas.microsoft.com/office/powerpoint/2010/main" val="13918812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p:sp>
      <p:sp>
        <p:nvSpPr>
          <p:cNvPr id="18435"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8436"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333A525-2D40-4056-A10E-C8C7B30EE953}" type="datetime1">
              <a:rPr lang="zh-CN" altLang="en-US" smtClean="0"/>
              <a:pPr/>
              <a:t>2017/5/9</a:t>
            </a:fld>
            <a:endParaRPr lang="zh-CN" altLang="en-US" sz="1200" smtClean="0"/>
          </a:p>
        </p:txBody>
      </p:sp>
      <p:sp>
        <p:nvSpPr>
          <p:cNvPr id="18437"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39F132D-0497-4B1A-A1B4-DC3614634F46}" type="slidenum">
              <a:rPr lang="zh-CN" altLang="en-US" smtClean="0"/>
              <a:pPr/>
              <a:t>32</a:t>
            </a:fld>
            <a:endParaRPr lang="zh-CN" altLang="en-US" sz="1200" smtClean="0"/>
          </a:p>
        </p:txBody>
      </p:sp>
    </p:spTree>
    <p:extLst>
      <p:ext uri="{BB962C8B-B14F-4D97-AF65-F5344CB8AC3E}">
        <p14:creationId xmlns:p14="http://schemas.microsoft.com/office/powerpoint/2010/main" val="2971358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p:sp>
      <p:sp>
        <p:nvSpPr>
          <p:cNvPr id="18435"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18436"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333A525-2D40-4056-A10E-C8C7B30EE953}" type="datetime1">
              <a:rPr lang="zh-CN" altLang="en-US" smtClean="0"/>
              <a:pPr/>
              <a:t>2017/5/9</a:t>
            </a:fld>
            <a:endParaRPr lang="zh-CN" altLang="en-US" sz="1200" smtClean="0"/>
          </a:p>
        </p:txBody>
      </p:sp>
      <p:sp>
        <p:nvSpPr>
          <p:cNvPr id="18437"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39F132D-0497-4B1A-A1B4-DC3614634F46}" type="slidenum">
              <a:rPr lang="zh-CN" altLang="en-US" smtClean="0"/>
              <a:pPr/>
              <a:t>33</a:t>
            </a:fld>
            <a:endParaRPr lang="zh-CN" altLang="en-US" sz="1200" smtClean="0"/>
          </a:p>
        </p:txBody>
      </p:sp>
    </p:spTree>
    <p:extLst>
      <p:ext uri="{BB962C8B-B14F-4D97-AF65-F5344CB8AC3E}">
        <p14:creationId xmlns:p14="http://schemas.microsoft.com/office/powerpoint/2010/main" val="1943069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a:t>
            </a:fld>
            <a:endParaRPr lang="zh-CN" altLang="en-US"/>
          </a:p>
        </p:txBody>
      </p:sp>
    </p:spTree>
    <p:extLst>
      <p:ext uri="{BB962C8B-B14F-4D97-AF65-F5344CB8AC3E}">
        <p14:creationId xmlns:p14="http://schemas.microsoft.com/office/powerpoint/2010/main" val="20647551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p:sp>
      <p:sp>
        <p:nvSpPr>
          <p:cNvPr id="18435"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8436"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333A525-2D40-4056-A10E-C8C7B30EE953}" type="datetime1">
              <a:rPr lang="zh-CN" altLang="en-US" smtClean="0"/>
              <a:pPr/>
              <a:t>2017/5/9</a:t>
            </a:fld>
            <a:endParaRPr lang="zh-CN" altLang="en-US" sz="1200" smtClean="0"/>
          </a:p>
        </p:txBody>
      </p:sp>
      <p:sp>
        <p:nvSpPr>
          <p:cNvPr id="18437"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39F132D-0497-4B1A-A1B4-DC3614634F46}" type="slidenum">
              <a:rPr lang="zh-CN" altLang="en-US" smtClean="0"/>
              <a:pPr/>
              <a:t>34</a:t>
            </a:fld>
            <a:endParaRPr lang="zh-CN" altLang="en-US" sz="1200" smtClean="0"/>
          </a:p>
        </p:txBody>
      </p:sp>
    </p:spTree>
    <p:extLst>
      <p:ext uri="{BB962C8B-B14F-4D97-AF65-F5344CB8AC3E}">
        <p14:creationId xmlns:p14="http://schemas.microsoft.com/office/powerpoint/2010/main" val="11009457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p:sp>
      <p:sp>
        <p:nvSpPr>
          <p:cNvPr id="18435"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8436"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333A525-2D40-4056-A10E-C8C7B30EE953}" type="datetime1">
              <a:rPr lang="zh-CN" altLang="en-US" smtClean="0"/>
              <a:pPr/>
              <a:t>2017/5/9</a:t>
            </a:fld>
            <a:endParaRPr lang="zh-CN" altLang="en-US" sz="1200" smtClean="0"/>
          </a:p>
        </p:txBody>
      </p:sp>
      <p:sp>
        <p:nvSpPr>
          <p:cNvPr id="18437"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39F132D-0497-4B1A-A1B4-DC3614634F46}" type="slidenum">
              <a:rPr lang="zh-CN" altLang="en-US" smtClean="0"/>
              <a:pPr/>
              <a:t>35</a:t>
            </a:fld>
            <a:endParaRPr lang="zh-CN" altLang="en-US" sz="1200" smtClean="0"/>
          </a:p>
        </p:txBody>
      </p:sp>
    </p:spTree>
    <p:extLst>
      <p:ext uri="{BB962C8B-B14F-4D97-AF65-F5344CB8AC3E}">
        <p14:creationId xmlns:p14="http://schemas.microsoft.com/office/powerpoint/2010/main" val="33242344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36</a:t>
            </a:fld>
            <a:endParaRPr lang="zh-CN" altLang="en-US"/>
          </a:p>
        </p:txBody>
      </p:sp>
    </p:spTree>
    <p:extLst>
      <p:ext uri="{BB962C8B-B14F-4D97-AF65-F5344CB8AC3E}">
        <p14:creationId xmlns:p14="http://schemas.microsoft.com/office/powerpoint/2010/main" val="18862742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37</a:t>
            </a:fld>
            <a:endParaRPr lang="zh-CN" altLang="en-US"/>
          </a:p>
        </p:txBody>
      </p:sp>
    </p:spTree>
    <p:extLst>
      <p:ext uri="{BB962C8B-B14F-4D97-AF65-F5344CB8AC3E}">
        <p14:creationId xmlns:p14="http://schemas.microsoft.com/office/powerpoint/2010/main" val="17517036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38</a:t>
            </a:fld>
            <a:endParaRPr lang="zh-CN" altLang="en-US"/>
          </a:p>
        </p:txBody>
      </p:sp>
    </p:spTree>
    <p:extLst>
      <p:ext uri="{BB962C8B-B14F-4D97-AF65-F5344CB8AC3E}">
        <p14:creationId xmlns:p14="http://schemas.microsoft.com/office/powerpoint/2010/main" val="39785815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39</a:t>
            </a:fld>
            <a:endParaRPr lang="zh-CN" altLang="en-US"/>
          </a:p>
        </p:txBody>
      </p:sp>
    </p:spTree>
    <p:extLst>
      <p:ext uri="{BB962C8B-B14F-4D97-AF65-F5344CB8AC3E}">
        <p14:creationId xmlns:p14="http://schemas.microsoft.com/office/powerpoint/2010/main" val="1861750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40</a:t>
            </a:fld>
            <a:endParaRPr lang="zh-CN" altLang="en-US"/>
          </a:p>
        </p:txBody>
      </p:sp>
    </p:spTree>
    <p:extLst>
      <p:ext uri="{BB962C8B-B14F-4D97-AF65-F5344CB8AC3E}">
        <p14:creationId xmlns:p14="http://schemas.microsoft.com/office/powerpoint/2010/main" val="36076048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运行环境：以集群的方式提高系统的并发能力和高可用性</a:t>
            </a:r>
            <a:endParaRPr lang="en-US" altLang="zh-CN" dirty="0" smtClean="0"/>
          </a:p>
          <a:p>
            <a:r>
              <a:rPr lang="en-US" altLang="zh-CN" dirty="0" smtClean="0"/>
              <a:t>API</a:t>
            </a:r>
            <a:r>
              <a:rPr lang="zh-CN" altLang="en-US" dirty="0" smtClean="0"/>
              <a:t>治理：在网关进行</a:t>
            </a:r>
            <a:r>
              <a:rPr lang="en-US" altLang="zh-CN" dirty="0" smtClean="0"/>
              <a:t>API</a:t>
            </a:r>
            <a:r>
              <a:rPr lang="zh-CN" altLang="en-US" dirty="0" smtClean="0"/>
              <a:t>的</a:t>
            </a:r>
            <a:r>
              <a:rPr lang="zh-CN" altLang="en-US" sz="1200" dirty="0" smtClean="0"/>
              <a:t>开放、授权、统计、计费、限流、限并发等</a:t>
            </a:r>
            <a:endParaRPr lang="en-US" altLang="zh-CN" sz="1200" dirty="0" smtClean="0"/>
          </a:p>
          <a:p>
            <a:r>
              <a:rPr lang="zh-CN" altLang="en-US" dirty="0" smtClean="0"/>
              <a:t>微服务开发：结合轻量级注册中心、客户端路由、请求重试、请求追踪及统计功能，简化微服务开发及治理</a:t>
            </a:r>
            <a:endParaRPr lang="en-US" altLang="zh-CN" dirty="0" smtClean="0"/>
          </a:p>
          <a:p>
            <a:r>
              <a:rPr lang="zh-CN" altLang="en-US" dirty="0" smtClean="0"/>
              <a:t>开发及测试环境：以自动化构建和部署工具提高效率、以统一的环境节省硬件资源、简化管理及运维的复杂性，并在开发阶段发现性能问题。</a:t>
            </a:r>
            <a:endParaRPr lang="en-US" altLang="zh-CN" dirty="0" smtClean="0"/>
          </a:p>
        </p:txBody>
      </p:sp>
      <p:sp>
        <p:nvSpPr>
          <p:cNvPr id="4" name="灯片编号占位符 3"/>
          <p:cNvSpPr>
            <a:spLocks noGrp="1"/>
          </p:cNvSpPr>
          <p:nvPr>
            <p:ph type="sldNum" sz="quarter" idx="10"/>
          </p:nvPr>
        </p:nvSpPr>
        <p:spPr/>
        <p:txBody>
          <a:bodyPr/>
          <a:lstStyle/>
          <a:p>
            <a:fld id="{A11FC198-2D83-4DFC-8CDD-7D23AF44D411}" type="slidenum">
              <a:rPr lang="zh-CN" altLang="en-US" smtClean="0"/>
              <a:t>41</a:t>
            </a:fld>
            <a:endParaRPr lang="zh-CN" altLang="en-US"/>
          </a:p>
        </p:txBody>
      </p:sp>
    </p:spTree>
    <p:extLst>
      <p:ext uri="{BB962C8B-B14F-4D97-AF65-F5344CB8AC3E}">
        <p14:creationId xmlns:p14="http://schemas.microsoft.com/office/powerpoint/2010/main" val="42916640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43</a:t>
            </a:fld>
            <a:endParaRPr lang="zh-CN" altLang="en-US"/>
          </a:p>
        </p:txBody>
      </p:sp>
    </p:spTree>
    <p:extLst>
      <p:ext uri="{BB962C8B-B14F-4D97-AF65-F5344CB8AC3E}">
        <p14:creationId xmlns:p14="http://schemas.microsoft.com/office/powerpoint/2010/main" val="19001753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44</a:t>
            </a:fld>
            <a:endParaRPr lang="zh-CN" altLang="en-US"/>
          </a:p>
        </p:txBody>
      </p:sp>
    </p:spTree>
    <p:extLst>
      <p:ext uri="{BB962C8B-B14F-4D97-AF65-F5344CB8AC3E}">
        <p14:creationId xmlns:p14="http://schemas.microsoft.com/office/powerpoint/2010/main" val="806466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4</a:t>
            </a:fld>
            <a:endParaRPr lang="zh-CN" altLang="en-US"/>
          </a:p>
        </p:txBody>
      </p:sp>
    </p:spTree>
    <p:extLst>
      <p:ext uri="{BB962C8B-B14F-4D97-AF65-F5344CB8AC3E}">
        <p14:creationId xmlns:p14="http://schemas.microsoft.com/office/powerpoint/2010/main" val="30729278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45</a:t>
            </a:fld>
            <a:endParaRPr lang="zh-CN" altLang="en-US"/>
          </a:p>
        </p:txBody>
      </p:sp>
    </p:spTree>
    <p:extLst>
      <p:ext uri="{BB962C8B-B14F-4D97-AF65-F5344CB8AC3E}">
        <p14:creationId xmlns:p14="http://schemas.microsoft.com/office/powerpoint/2010/main" val="644938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9</a:t>
            </a:fld>
            <a:endParaRPr lang="zh-CN" altLang="en-US"/>
          </a:p>
        </p:txBody>
      </p:sp>
    </p:spTree>
    <p:extLst>
      <p:ext uri="{BB962C8B-B14F-4D97-AF65-F5344CB8AC3E}">
        <p14:creationId xmlns:p14="http://schemas.microsoft.com/office/powerpoint/2010/main" val="2221145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10</a:t>
            </a:fld>
            <a:endParaRPr lang="zh-CN" altLang="en-US"/>
          </a:p>
        </p:txBody>
      </p:sp>
    </p:spTree>
    <p:extLst>
      <p:ext uri="{BB962C8B-B14F-4D97-AF65-F5344CB8AC3E}">
        <p14:creationId xmlns:p14="http://schemas.microsoft.com/office/powerpoint/2010/main" val="4288838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11</a:t>
            </a:fld>
            <a:endParaRPr lang="zh-CN" altLang="en-US"/>
          </a:p>
        </p:txBody>
      </p:sp>
    </p:spTree>
    <p:extLst>
      <p:ext uri="{BB962C8B-B14F-4D97-AF65-F5344CB8AC3E}">
        <p14:creationId xmlns:p14="http://schemas.microsoft.com/office/powerpoint/2010/main" val="703218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12</a:t>
            </a:fld>
            <a:endParaRPr lang="zh-CN" altLang="en-US"/>
          </a:p>
        </p:txBody>
      </p:sp>
    </p:spTree>
    <p:extLst>
      <p:ext uri="{BB962C8B-B14F-4D97-AF65-F5344CB8AC3E}">
        <p14:creationId xmlns:p14="http://schemas.microsoft.com/office/powerpoint/2010/main" val="451435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13</a:t>
            </a:fld>
            <a:endParaRPr lang="zh-CN" altLang="en-US"/>
          </a:p>
        </p:txBody>
      </p:sp>
    </p:spTree>
    <p:extLst>
      <p:ext uri="{BB962C8B-B14F-4D97-AF65-F5344CB8AC3E}">
        <p14:creationId xmlns:p14="http://schemas.microsoft.com/office/powerpoint/2010/main" val="4140499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F1DF8838-2596-481A-81BD-BA549497E720}" type="datetimeFigureOut">
              <a:rPr lang="zh-CN" altLang="en-US"/>
              <a:pPr>
                <a:defRPr/>
              </a:pPr>
              <a:t>2017/5/9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F7507C5-9851-4EF6-82C9-5647805156C3}" type="slidenum">
              <a:rPr lang="zh-CN" altLang="en-US"/>
              <a:pPr>
                <a:defRPr/>
              </a:pPr>
              <a:t>‹#›</a:t>
            </a:fld>
            <a:endParaRPr lang="zh-CN" altLang="en-US"/>
          </a:p>
        </p:txBody>
      </p:sp>
    </p:spTree>
    <p:extLst>
      <p:ext uri="{BB962C8B-B14F-4D97-AF65-F5344CB8AC3E}">
        <p14:creationId xmlns:p14="http://schemas.microsoft.com/office/powerpoint/2010/main" val="20866614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FF3F2B87-989E-4F4D-A3D6-9B10DAD785BB}" type="datetimeFigureOut">
              <a:rPr lang="zh-CN" altLang="en-US"/>
              <a:pPr>
                <a:defRPr/>
              </a:pPr>
              <a:t>2017/5/9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8954EB6-7BED-43FD-8483-DCA0766CC830}" type="slidenum">
              <a:rPr lang="zh-CN" altLang="en-US"/>
              <a:pPr>
                <a:defRPr/>
              </a:pPr>
              <a:t>‹#›</a:t>
            </a:fld>
            <a:endParaRPr lang="zh-CN" altLang="en-US"/>
          </a:p>
        </p:txBody>
      </p:sp>
    </p:spTree>
    <p:extLst>
      <p:ext uri="{BB962C8B-B14F-4D97-AF65-F5344CB8AC3E}">
        <p14:creationId xmlns:p14="http://schemas.microsoft.com/office/powerpoint/2010/main" val="29611310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ADDB09A5-729D-4B62-9A05-E166FB412201}" type="datetimeFigureOut">
              <a:rPr lang="zh-CN" altLang="en-US"/>
              <a:pPr>
                <a:defRPr/>
              </a:pPr>
              <a:t>2017/5/9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2A21541-2C8E-4FE7-AD01-6AECC40AD2EC}" type="slidenum">
              <a:rPr lang="zh-CN" altLang="en-US"/>
              <a:pPr>
                <a:defRPr/>
              </a:pPr>
              <a:t>‹#›</a:t>
            </a:fld>
            <a:endParaRPr lang="zh-CN" altLang="en-US"/>
          </a:p>
        </p:txBody>
      </p:sp>
    </p:spTree>
    <p:extLst>
      <p:ext uri="{BB962C8B-B14F-4D97-AF65-F5344CB8AC3E}">
        <p14:creationId xmlns:p14="http://schemas.microsoft.com/office/powerpoint/2010/main" val="3015735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pPr>
              <a:defRPr/>
            </a:pPr>
            <a:fld id="{A0394887-D5BA-4971-8FE2-818009A2A100}" type="datetime1">
              <a:rPr lang="zh-CN" altLang="en-US"/>
              <a:pPr>
                <a:defRPr/>
              </a:pPr>
              <a:t>2017/5/9</a:t>
            </a:fld>
            <a:endParaRPr lang="zh-CN" altLang="en-US" sz="1350">
              <a:solidFill>
                <a:schemeClr val="tx1"/>
              </a:solidFill>
            </a:endParaRPr>
          </a:p>
        </p:txBody>
      </p:sp>
      <p:sp>
        <p:nvSpPr>
          <p:cNvPr id="4" name="页脚占位符 3"/>
          <p:cNvSpPr>
            <a:spLocks noGrp="1"/>
          </p:cNvSpPr>
          <p:nvPr>
            <p:ph type="ftr" sz="quarter" idx="11"/>
          </p:nvPr>
        </p:nvSpPr>
        <p:spPr/>
        <p:txBody>
          <a:bodyPr/>
          <a:lstStyle>
            <a:lvl1pPr>
              <a:defRPr/>
            </a:lvl1pPr>
          </a:lstStyle>
          <a:p>
            <a:pPr>
              <a:defRPr/>
            </a:pPr>
            <a:endParaRPr lang="zh-CN" altLang="zh-CN"/>
          </a:p>
        </p:txBody>
      </p:sp>
      <p:sp>
        <p:nvSpPr>
          <p:cNvPr id="5" name="灯片编号占位符 4"/>
          <p:cNvSpPr>
            <a:spLocks noGrp="1"/>
          </p:cNvSpPr>
          <p:nvPr>
            <p:ph type="sldNum" sz="quarter" idx="12"/>
          </p:nvPr>
        </p:nvSpPr>
        <p:spPr/>
        <p:txBody>
          <a:bodyPr/>
          <a:lstStyle>
            <a:lvl1pPr>
              <a:defRPr/>
            </a:lvl1pPr>
          </a:lstStyle>
          <a:p>
            <a:pPr>
              <a:defRPr/>
            </a:pPr>
            <a:fld id="{A99F6A7C-AAC1-4DE0-B350-0714530BCC70}" type="slidenum">
              <a:rPr lang="zh-CN" altLang="en-US"/>
              <a:pPr>
                <a:defRPr/>
              </a:pPr>
              <a:t>‹#›</a:t>
            </a:fld>
            <a:endParaRPr lang="zh-CN" altLang="en-US" sz="1350">
              <a:solidFill>
                <a:schemeClr val="tx1"/>
              </a:solidFill>
            </a:endParaRPr>
          </a:p>
        </p:txBody>
      </p:sp>
    </p:spTree>
    <p:extLst>
      <p:ext uri="{BB962C8B-B14F-4D97-AF65-F5344CB8AC3E}">
        <p14:creationId xmlns:p14="http://schemas.microsoft.com/office/powerpoint/2010/main" val="1357246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6" y="0"/>
            <a:ext cx="9144000" cy="5143500"/>
          </a:xfrm>
          <a:prstGeom prst="rect">
            <a:avLst/>
          </a:prstGeom>
        </p:spPr>
      </p:pic>
      <p:sp>
        <p:nvSpPr>
          <p:cNvPr id="2" name="标题 1"/>
          <p:cNvSpPr>
            <a:spLocks noGrp="1"/>
          </p:cNvSpPr>
          <p:nvPr>
            <p:ph type="title"/>
          </p:nvPr>
        </p:nvSpPr>
        <p:spPr>
          <a:xfrm>
            <a:off x="606008" y="123478"/>
            <a:ext cx="2741856" cy="277143"/>
          </a:xfrm>
        </p:spPr>
        <p:txBody>
          <a:bodyPr/>
          <a:lstStyle>
            <a:lvl1pPr algn="l">
              <a:defRPr sz="1600" b="0">
                <a:solidFill>
                  <a:schemeClr val="bg1"/>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4" name="矩形 3"/>
          <p:cNvSpPr/>
          <p:nvPr userDrawn="1"/>
        </p:nvSpPr>
        <p:spPr>
          <a:xfrm>
            <a:off x="0" y="449610"/>
            <a:ext cx="9144000" cy="4693890"/>
          </a:xfrm>
          <a:prstGeom prst="rect">
            <a:avLst/>
          </a:prstGeom>
          <a:gradFill flip="none" rotWithShape="1">
            <a:gsLst>
              <a:gs pos="0">
                <a:srgbClr val="CCD0D1"/>
              </a:gs>
              <a:gs pos="49200">
                <a:srgbClr val="E8EAE9"/>
              </a:gs>
              <a:gs pos="100000">
                <a:srgbClr val="FCFCFC"/>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流程图: 离页连接符 20"/>
          <p:cNvSpPr/>
          <p:nvPr userDrawn="1"/>
        </p:nvSpPr>
        <p:spPr>
          <a:xfrm>
            <a:off x="213424" y="-1"/>
            <a:ext cx="381569" cy="56197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67021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AF102D13-023C-493B-946F-6334B1550202}" type="datetimeFigureOut">
              <a:rPr lang="zh-CN" altLang="en-US"/>
              <a:pPr>
                <a:defRPr/>
              </a:pPr>
              <a:t>2017/5/9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B027665-4685-4CFB-A4DF-574C5BBB6387}" type="slidenum">
              <a:rPr lang="zh-CN" altLang="en-US"/>
              <a:pPr>
                <a:defRPr/>
              </a:pPr>
              <a:t>‹#›</a:t>
            </a:fld>
            <a:endParaRPr lang="zh-CN" altLang="en-US"/>
          </a:p>
        </p:txBody>
      </p:sp>
    </p:spTree>
    <p:extLst>
      <p:ext uri="{BB962C8B-B14F-4D97-AF65-F5344CB8AC3E}">
        <p14:creationId xmlns:p14="http://schemas.microsoft.com/office/powerpoint/2010/main" val="1876076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D170EC45-3C31-4C3D-8B77-22FF0C9AAD4A}" type="datetimeFigureOut">
              <a:rPr lang="zh-CN" altLang="en-US"/>
              <a:pPr>
                <a:defRPr/>
              </a:pPr>
              <a:t>2017/5/9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0D4074A8-D729-49BB-A7BC-DB2359C77DB8}" type="slidenum">
              <a:rPr lang="zh-CN" altLang="en-US"/>
              <a:pPr>
                <a:defRPr/>
              </a:pPr>
              <a:t>‹#›</a:t>
            </a:fld>
            <a:endParaRPr lang="zh-CN" altLang="en-US"/>
          </a:p>
        </p:txBody>
      </p:sp>
    </p:spTree>
    <p:extLst>
      <p:ext uri="{BB962C8B-B14F-4D97-AF65-F5344CB8AC3E}">
        <p14:creationId xmlns:p14="http://schemas.microsoft.com/office/powerpoint/2010/main" val="15616647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36DE339D-55A7-444C-B9D1-1957295915E5}" type="datetimeFigureOut">
              <a:rPr lang="zh-CN" altLang="en-US"/>
              <a:pPr>
                <a:defRPr/>
              </a:pPr>
              <a:t>2017/5/9</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FCB3A32D-1FCD-4730-805F-780D3DD87911}" type="slidenum">
              <a:rPr lang="zh-CN" altLang="en-US"/>
              <a:pPr>
                <a:defRPr/>
              </a:pPr>
              <a:t>‹#›</a:t>
            </a:fld>
            <a:endParaRPr lang="zh-CN" altLang="en-US"/>
          </a:p>
        </p:txBody>
      </p:sp>
    </p:spTree>
    <p:extLst>
      <p:ext uri="{BB962C8B-B14F-4D97-AF65-F5344CB8AC3E}">
        <p14:creationId xmlns:p14="http://schemas.microsoft.com/office/powerpoint/2010/main" val="202299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1942A674-53CD-422B-9892-C4EF0827967E}" type="datetimeFigureOut">
              <a:rPr lang="zh-CN" altLang="en-US"/>
              <a:pPr>
                <a:defRPr/>
              </a:pPr>
              <a:t>2017/5/9</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9AB350D4-CBC2-4A07-BB4A-B4CC231CE9C3}" type="slidenum">
              <a:rPr lang="zh-CN" altLang="en-US"/>
              <a:pPr>
                <a:defRPr/>
              </a:pPr>
              <a:t>‹#›</a:t>
            </a:fld>
            <a:endParaRPr lang="zh-CN" altLang="en-US"/>
          </a:p>
        </p:txBody>
      </p:sp>
    </p:spTree>
    <p:extLst>
      <p:ext uri="{BB962C8B-B14F-4D97-AF65-F5344CB8AC3E}">
        <p14:creationId xmlns:p14="http://schemas.microsoft.com/office/powerpoint/2010/main" val="475662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E95118EC-EDEF-4F9C-852D-0A464BD53A70}" type="datetimeFigureOut">
              <a:rPr lang="zh-CN" altLang="en-US"/>
              <a:pPr>
                <a:defRPr/>
              </a:pPr>
              <a:t>2017/5/9</a:t>
            </a:fld>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D2CC5073-A55C-4F3C-8D7B-130473455D17}" type="slidenum">
              <a:rPr lang="zh-CN" altLang="en-US"/>
              <a:pPr>
                <a:defRPr/>
              </a:pPr>
              <a:t>‹#›</a:t>
            </a:fld>
            <a:endParaRPr lang="zh-CN" altLang="en-US"/>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6" y="0"/>
            <a:ext cx="9144000" cy="5143500"/>
          </a:xfrm>
          <a:prstGeom prst="rect">
            <a:avLst/>
          </a:prstGeom>
        </p:spPr>
      </p:pic>
      <p:sp>
        <p:nvSpPr>
          <p:cNvPr id="6" name="矩形 5"/>
          <p:cNvSpPr/>
          <p:nvPr userDrawn="1"/>
        </p:nvSpPr>
        <p:spPr>
          <a:xfrm>
            <a:off x="784" y="2211710"/>
            <a:ext cx="9144000"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7"/>
          <p:cNvSpPr>
            <a:spLocks noChangeArrowheads="1"/>
          </p:cNvSpPr>
          <p:nvPr userDrawn="1"/>
        </p:nvSpPr>
        <p:spPr bwMode="auto">
          <a:xfrm>
            <a:off x="2491740" y="607789"/>
            <a:ext cx="41605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000" dirty="0" smtClean="0">
                <a:solidFill>
                  <a:schemeClr val="accent1">
                    <a:lumMod val="20000"/>
                    <a:lumOff val="80000"/>
                  </a:schemeClr>
                </a:solidFill>
                <a:latin typeface="Swis721 Th BT" pitchFamily="34" charset="0"/>
                <a:ea typeface="微软雅黑" pitchFamily="34" charset="-122"/>
                <a:cs typeface="LilyUPC" pitchFamily="34" charset="-34"/>
                <a:sym typeface="微软雅黑" pitchFamily="34" charset="-122"/>
              </a:rPr>
              <a:t>THE BUSENESS PLAN</a:t>
            </a:r>
            <a:endParaRPr lang="zh-CN" altLang="en-US" sz="2000" dirty="0">
              <a:solidFill>
                <a:schemeClr val="accent1">
                  <a:lumMod val="20000"/>
                  <a:lumOff val="80000"/>
                </a:schemeClr>
              </a:solidFill>
              <a:latin typeface="Swis721 Th BT" pitchFamily="34" charset="0"/>
              <a:ea typeface="微软雅黑" pitchFamily="34" charset="-122"/>
              <a:cs typeface="LilyUPC" pitchFamily="34" charset="-34"/>
              <a:sym typeface="微软雅黑" pitchFamily="34" charset="-122"/>
            </a:endParaRPr>
          </a:p>
        </p:txBody>
      </p:sp>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15271" y="197982"/>
            <a:ext cx="913458" cy="280266"/>
          </a:xfrm>
          <a:prstGeom prst="rect">
            <a:avLst/>
          </a:prstGeom>
        </p:spPr>
      </p:pic>
    </p:spTree>
    <p:extLst>
      <p:ext uri="{BB962C8B-B14F-4D97-AF65-F5344CB8AC3E}">
        <p14:creationId xmlns:p14="http://schemas.microsoft.com/office/powerpoint/2010/main" val="1171751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173165C5-19AB-4D7E-BF4E-8030D4BC8E07}" type="datetimeFigureOut">
              <a:rPr lang="zh-CN" altLang="en-US"/>
              <a:pPr>
                <a:defRPr/>
              </a:pPr>
              <a:t>2017/5/9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C0C2AC4E-50CB-4334-996F-7EE8464BD267}" type="slidenum">
              <a:rPr lang="zh-CN" altLang="en-US"/>
              <a:pPr>
                <a:defRPr/>
              </a:pPr>
              <a:t>‹#›</a:t>
            </a:fld>
            <a:endParaRPr lang="zh-CN" altLang="en-US"/>
          </a:p>
        </p:txBody>
      </p:sp>
    </p:spTree>
    <p:extLst>
      <p:ext uri="{BB962C8B-B14F-4D97-AF65-F5344CB8AC3E}">
        <p14:creationId xmlns:p14="http://schemas.microsoft.com/office/powerpoint/2010/main" val="4154850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76C6AEFD-D42C-445E-A078-69D256A721CC}" type="datetimeFigureOut">
              <a:rPr lang="zh-CN" altLang="en-US"/>
              <a:pPr>
                <a:defRPr/>
              </a:pPr>
              <a:t>2017/5/9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63B7A587-D83B-45BF-80B0-EB01029C5564}" type="slidenum">
              <a:rPr lang="zh-CN" altLang="en-US"/>
              <a:pPr>
                <a:defRPr/>
              </a:pPr>
              <a:t>‹#›</a:t>
            </a:fld>
            <a:endParaRPr lang="zh-CN" altLang="en-US"/>
          </a:p>
        </p:txBody>
      </p:sp>
    </p:spTree>
    <p:extLst>
      <p:ext uri="{BB962C8B-B14F-4D97-AF65-F5344CB8AC3E}">
        <p14:creationId xmlns:p14="http://schemas.microsoft.com/office/powerpoint/2010/main" val="16840164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t="-6000" b="-6000"/>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defRPr>
            </a:lvl1pPr>
          </a:lstStyle>
          <a:p>
            <a:pPr>
              <a:defRPr/>
            </a:pPr>
            <a:fld id="{BCA76A6C-E1BF-41A9-90D8-1F55C472F0D3}" type="datetimeFigureOut">
              <a:rPr lang="zh-CN" altLang="en-US"/>
              <a:pPr>
                <a:defRPr/>
              </a:pPr>
              <a:t>2017/5/9</a:t>
            </a:fld>
            <a:endParaRPr lang="zh-CN" altLang="en-US"/>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defRPr>
            </a:lvl1pPr>
          </a:lstStyle>
          <a:p>
            <a:pPr>
              <a:defRPr/>
            </a:pPr>
            <a:fld id="{4AC6EAE7-8652-497A-B0B9-2516C5BD65FF}"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p14:dur="0"/>
    </mc:Choice>
    <mc:Fallback xmlns="">
      <p:transition/>
    </mc:Fallback>
  </mc:AlternateConten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14.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hyperlink" Target="http://v.youku.com/v_show/id_XMjQ5NjY2NzU1Mg==.html"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hyperlink" Target="http://v.youku.com/v_show/id_XMjQ5ODEwNTk1Mg==.html"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hyperlink" Target="http://v.youku.com/v_show/id_XMTU1NjM1MDg2OA==.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5.pn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01" y="0"/>
            <a:ext cx="9274221" cy="5143498"/>
          </a:xfrm>
          <a:prstGeom prst="rect">
            <a:avLst/>
          </a:prstGeom>
        </p:spPr>
      </p:pic>
      <p:pic>
        <p:nvPicPr>
          <p:cNvPr id="37" name="图片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310128"/>
            <a:ext cx="9252520" cy="1833372"/>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12" y="3467204"/>
            <a:ext cx="9252520" cy="1636776"/>
          </a:xfrm>
          <a:prstGeom prst="rect">
            <a:avLst/>
          </a:prstGeom>
        </p:spPr>
      </p:pic>
      <p:pic>
        <p:nvPicPr>
          <p:cNvPr id="6" name="图片 5" hidden="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01" y="3300784"/>
            <a:ext cx="9144000" cy="1833372"/>
          </a:xfrm>
          <a:prstGeom prst="rect">
            <a:avLst/>
          </a:prstGeom>
        </p:spPr>
      </p:pic>
      <p:sp>
        <p:nvSpPr>
          <p:cNvPr id="4" name="TextBox 7"/>
          <p:cNvSpPr>
            <a:spLocks noChangeArrowheads="1"/>
          </p:cNvSpPr>
          <p:nvPr/>
        </p:nvSpPr>
        <p:spPr bwMode="auto">
          <a:xfrm>
            <a:off x="4139952" y="3467204"/>
            <a:ext cx="439248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1600" b="1" spc="100" dirty="0">
                <a:solidFill>
                  <a:srgbClr val="2DB2A4"/>
                </a:solidFill>
                <a:latin typeface="微软雅黑" panose="020B0503020204020204" pitchFamily="34" charset="-122"/>
                <a:ea typeface="微软雅黑" panose="020B0503020204020204" pitchFamily="34" charset="-122"/>
              </a:rPr>
              <a:t>神州数码</a:t>
            </a:r>
            <a:r>
              <a:rPr lang="en-US" altLang="zh-CN" sz="1600" b="1" spc="100" dirty="0">
                <a:solidFill>
                  <a:srgbClr val="2DB2A4"/>
                </a:solidFill>
                <a:latin typeface="微软雅黑" panose="020B0503020204020204" pitchFamily="34" charset="-122"/>
                <a:ea typeface="微软雅黑" panose="020B0503020204020204" pitchFamily="34" charset="-122"/>
              </a:rPr>
              <a:t>•</a:t>
            </a:r>
            <a:r>
              <a:rPr lang="zh-CN" altLang="en-US" sz="1600" b="1" spc="100" dirty="0">
                <a:solidFill>
                  <a:srgbClr val="2DB2A4"/>
                </a:solidFill>
                <a:latin typeface="微软雅黑" panose="020B0503020204020204" pitchFamily="34" charset="-122"/>
                <a:ea typeface="微软雅黑" panose="020B0503020204020204" pitchFamily="34" charset="-122"/>
              </a:rPr>
              <a:t>解决方案中心</a:t>
            </a:r>
            <a:r>
              <a:rPr lang="en-US" altLang="zh-CN" sz="1600" b="1" spc="100" dirty="0">
                <a:solidFill>
                  <a:srgbClr val="2DB2A4"/>
                </a:solidFill>
                <a:latin typeface="微软雅黑" panose="020B0503020204020204" pitchFamily="34" charset="-122"/>
                <a:ea typeface="微软雅黑" panose="020B0503020204020204" pitchFamily="34" charset="-122"/>
              </a:rPr>
              <a:t>•</a:t>
            </a:r>
            <a:r>
              <a:rPr lang="zh-CN" altLang="en-US" sz="1600" b="1" spc="100" dirty="0">
                <a:solidFill>
                  <a:srgbClr val="2DB2A4"/>
                </a:solidFill>
                <a:latin typeface="微软雅黑" panose="020B0503020204020204" pitchFamily="34" charset="-122"/>
                <a:ea typeface="微软雅黑" panose="020B0503020204020204" pitchFamily="34" charset="-122"/>
              </a:rPr>
              <a:t>技术部</a:t>
            </a:r>
            <a:endParaRPr lang="en-US" altLang="zh-CN" sz="1600" b="1" spc="100" dirty="0">
              <a:solidFill>
                <a:srgbClr val="2DB2A4"/>
              </a:solidFill>
              <a:latin typeface="微软雅黑" panose="020B0503020204020204" pitchFamily="34" charset="-122"/>
              <a:ea typeface="微软雅黑" panose="020B0503020204020204" pitchFamily="34" charset="-122"/>
            </a:endParaRPr>
          </a:p>
        </p:txBody>
      </p:sp>
      <p:sp>
        <p:nvSpPr>
          <p:cNvPr id="5" name="TextBox 7"/>
          <p:cNvSpPr>
            <a:spLocks noChangeArrowheads="1"/>
          </p:cNvSpPr>
          <p:nvPr/>
        </p:nvSpPr>
        <p:spPr bwMode="auto">
          <a:xfrm>
            <a:off x="2195736" y="1768872"/>
            <a:ext cx="583264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4000" b="1" spc="300" dirty="0" smtClean="0">
                <a:solidFill>
                  <a:schemeClr val="bg1"/>
                </a:solidFill>
                <a:latin typeface="微软雅黑" pitchFamily="34" charset="-122"/>
                <a:ea typeface="微软雅黑" pitchFamily="34" charset="-122"/>
                <a:sym typeface="微软雅黑" pitchFamily="34" charset="-122"/>
              </a:rPr>
              <a:t>轻量级</a:t>
            </a:r>
            <a:r>
              <a:rPr lang="en-US" altLang="zh-CN" sz="4000" b="1" spc="300" dirty="0" smtClean="0">
                <a:solidFill>
                  <a:schemeClr val="bg1"/>
                </a:solidFill>
                <a:latin typeface="微软雅黑" pitchFamily="34" charset="-122"/>
                <a:ea typeface="微软雅黑" pitchFamily="34" charset="-122"/>
                <a:sym typeface="微软雅黑" pitchFamily="34" charset="-122"/>
              </a:rPr>
              <a:t>·</a:t>
            </a:r>
            <a:r>
              <a:rPr lang="zh-CN" altLang="en-US" sz="4000" b="1" spc="300" dirty="0" smtClean="0">
                <a:solidFill>
                  <a:schemeClr val="bg1"/>
                </a:solidFill>
                <a:latin typeface="微软雅黑" pitchFamily="34" charset="-122"/>
                <a:ea typeface="微软雅黑" pitchFamily="34" charset="-122"/>
                <a:sym typeface="微软雅黑" pitchFamily="34" charset="-122"/>
              </a:rPr>
              <a:t>微服务架构方案</a:t>
            </a:r>
            <a:endParaRPr lang="zh-CN" altLang="en-US" sz="4000" b="1" spc="300" dirty="0">
              <a:solidFill>
                <a:schemeClr val="bg1"/>
              </a:solidFill>
              <a:latin typeface="微软雅黑" pitchFamily="34" charset="-122"/>
              <a:ea typeface="微软雅黑" pitchFamily="34" charset="-122"/>
              <a:sym typeface="微软雅黑" pitchFamily="34" charset="-122"/>
            </a:endParaRPr>
          </a:p>
        </p:txBody>
      </p:sp>
      <p:sp>
        <p:nvSpPr>
          <p:cNvPr id="2" name="矩形 1"/>
          <p:cNvSpPr/>
          <p:nvPr/>
        </p:nvSpPr>
        <p:spPr>
          <a:xfrm>
            <a:off x="107504" y="3300784"/>
            <a:ext cx="9144000" cy="3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6512" y="3300784"/>
            <a:ext cx="3819668"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rotWithShape="1">
          <a:blip r:embed="rId6" cstate="print">
            <a:extLst>
              <a:ext uri="{28A0092B-C50C-407E-A947-70E740481C1C}">
                <a14:useLocalDpi xmlns:a14="http://schemas.microsoft.com/office/drawing/2010/main" val="0"/>
              </a:ext>
            </a:extLst>
          </a:blip>
          <a:srcRect t="26201" r="2488" b="30400"/>
          <a:stretch/>
        </p:blipFill>
        <p:spPr>
          <a:xfrm>
            <a:off x="94438" y="123478"/>
            <a:ext cx="1902752" cy="598752"/>
          </a:xfrm>
          <a:prstGeom prst="roundRect">
            <a:avLst>
              <a:gd name="adj" fmla="val 8594"/>
            </a:avLst>
          </a:prstGeom>
          <a:solidFill>
            <a:srgbClr val="FFFFFF">
              <a:shade val="85000"/>
            </a:srgbClr>
          </a:solidFill>
          <a:ln>
            <a:noFill/>
          </a:ln>
          <a:effectLst/>
        </p:spPr>
      </p:pic>
      <p:sp>
        <p:nvSpPr>
          <p:cNvPr id="3" name="文本框 2"/>
          <p:cNvSpPr txBox="1"/>
          <p:nvPr/>
        </p:nvSpPr>
        <p:spPr>
          <a:xfrm>
            <a:off x="6444208" y="2643758"/>
            <a:ext cx="1584176" cy="246221"/>
          </a:xfrm>
          <a:prstGeom prst="rect">
            <a:avLst/>
          </a:prstGeom>
          <a:noFill/>
        </p:spPr>
        <p:txBody>
          <a:bodyPr wrap="square" lIns="0" tIns="0" rIns="0" bIns="0" rtlCol="0">
            <a:spAutoFit/>
          </a:bodyPr>
          <a:lstStyle/>
          <a:p>
            <a:pPr algn="r"/>
            <a:r>
              <a:rPr lang="zh-CN" altLang="en-US" sz="1600" b="1" dirty="0" smtClean="0">
                <a:solidFill>
                  <a:schemeClr val="bg1"/>
                </a:solidFill>
                <a:latin typeface="微软雅黑" pitchFamily="34" charset="-122"/>
                <a:ea typeface="微软雅黑" pitchFamily="34" charset="-122"/>
              </a:rPr>
              <a:t>（开发篇）</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252520" cy="5143500"/>
          </a:xfrm>
          <a:prstGeom prst="rect">
            <a:avLst/>
          </a:prstGeom>
        </p:spPr>
      </p:pic>
      <p:sp>
        <p:nvSpPr>
          <p:cNvPr id="12" name="矩形 5"/>
          <p:cNvSpPr/>
          <p:nvPr/>
        </p:nvSpPr>
        <p:spPr>
          <a:xfrm>
            <a:off x="-1" y="2227838"/>
            <a:ext cx="9252521"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9"/>
          <p:cNvSpPr txBox="1"/>
          <p:nvPr/>
        </p:nvSpPr>
        <p:spPr>
          <a:xfrm>
            <a:off x="2851151" y="2944120"/>
            <a:ext cx="3441700" cy="623248"/>
          </a:xfrm>
          <a:prstGeom prst="rect">
            <a:avLst/>
          </a:prstGeom>
          <a:noFill/>
        </p:spPr>
        <p:txBody>
          <a:bodyPr wrap="square" lIns="68580" tIns="34290" rIns="68580" bIns="34290" rtlCol="0">
            <a:spAutoFit/>
          </a:bodyPr>
          <a:lstStyle/>
          <a:p>
            <a:pPr marL="0" lvl="1" algn="ctr"/>
            <a:r>
              <a:rPr lang="zh-CN" altLang="en-US" sz="3600" b="1" spc="300" dirty="0" smtClean="0">
                <a:solidFill>
                  <a:schemeClr val="bg1"/>
                </a:solidFill>
                <a:latin typeface="微软雅黑" pitchFamily="34" charset="-122"/>
                <a:ea typeface="微软雅黑" pitchFamily="34" charset="-122"/>
              </a:rPr>
              <a:t>微服务架构</a:t>
            </a:r>
            <a:endParaRPr lang="zh-CN" altLang="en-US" sz="3600" b="1" spc="300" dirty="0">
              <a:solidFill>
                <a:schemeClr val="bg1"/>
              </a:solidFill>
              <a:latin typeface="微软雅黑" pitchFamily="34" charset="-122"/>
              <a:ea typeface="微软雅黑" pitchFamily="34" charset="-122"/>
            </a:endParaRPr>
          </a:p>
        </p:txBody>
      </p:sp>
      <p:sp>
        <p:nvSpPr>
          <p:cNvPr id="21" name="Freeform 5"/>
          <p:cNvSpPr>
            <a:spLocks/>
          </p:cNvSpPr>
          <p:nvPr/>
        </p:nvSpPr>
        <p:spPr bwMode="auto">
          <a:xfrm>
            <a:off x="3957795" y="1607124"/>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6"/>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3" name="文本框 9"/>
          <p:cNvSpPr txBox="1"/>
          <p:nvPr/>
        </p:nvSpPr>
        <p:spPr>
          <a:xfrm>
            <a:off x="4184787" y="3640058"/>
            <a:ext cx="1167799" cy="153888"/>
          </a:xfrm>
          <a:prstGeom prst="rect">
            <a:avLst/>
          </a:prstGeom>
          <a:noFill/>
        </p:spPr>
        <p:txBody>
          <a:bodyPr wrap="square" lIns="0" tIns="0" rIns="0" bIns="0" rtlCol="0">
            <a:spAutoFit/>
          </a:bodyPr>
          <a:lstStyle/>
          <a:p>
            <a:pPr marL="171450" lvl="1" indent="-171450">
              <a:buFont typeface="Wingdings" pitchFamily="2" charset="2"/>
              <a:buChar char="l"/>
            </a:pPr>
            <a:r>
              <a:rPr lang="zh-CN" altLang="en-US" sz="1000" dirty="0" smtClean="0">
                <a:solidFill>
                  <a:schemeClr val="bg1"/>
                </a:solidFill>
                <a:latin typeface="微软雅黑" pitchFamily="34" charset="-122"/>
                <a:ea typeface="微软雅黑" pitchFamily="34" charset="-122"/>
              </a:rPr>
              <a:t>定义</a:t>
            </a:r>
            <a:endParaRPr lang="zh-CN" altLang="en-US" sz="1000" dirty="0">
              <a:solidFill>
                <a:schemeClr val="bg1"/>
              </a:solidFill>
              <a:latin typeface="微软雅黑" pitchFamily="34" charset="-122"/>
              <a:ea typeface="微软雅黑" pitchFamily="34" charset="-122"/>
            </a:endParaRPr>
          </a:p>
        </p:txBody>
      </p:sp>
      <p:sp>
        <p:nvSpPr>
          <p:cNvPr id="25" name="文本框 9"/>
          <p:cNvSpPr txBox="1"/>
          <p:nvPr/>
        </p:nvSpPr>
        <p:spPr>
          <a:xfrm>
            <a:off x="4184786" y="3850683"/>
            <a:ext cx="1167799" cy="153888"/>
          </a:xfrm>
          <a:prstGeom prst="rect">
            <a:avLst/>
          </a:prstGeom>
          <a:noFill/>
        </p:spPr>
        <p:txBody>
          <a:bodyPr wrap="square" lIns="0" tIns="0" rIns="0" bIns="0" rtlCol="0">
            <a:spAutoFit/>
          </a:bodyPr>
          <a:lstStyle/>
          <a:p>
            <a:pPr marL="171450" lvl="1" indent="-171450">
              <a:buFont typeface="Wingdings" pitchFamily="2" charset="2"/>
              <a:buChar char="l"/>
            </a:pPr>
            <a:r>
              <a:rPr lang="zh-CN" altLang="en-US" sz="1000" dirty="0" smtClean="0">
                <a:solidFill>
                  <a:schemeClr val="bg1"/>
                </a:solidFill>
                <a:latin typeface="微软雅黑" pitchFamily="34" charset="-122"/>
                <a:ea typeface="微软雅黑" pitchFamily="34" charset="-122"/>
              </a:rPr>
              <a:t>为什么要使用</a:t>
            </a:r>
            <a:endParaRPr lang="zh-CN" altLang="en-US" sz="1000" dirty="0">
              <a:solidFill>
                <a:schemeClr val="bg1"/>
              </a:solidFill>
              <a:latin typeface="微软雅黑" pitchFamily="34" charset="-122"/>
              <a:ea typeface="微软雅黑" pitchFamily="34" charset="-122"/>
            </a:endParaRPr>
          </a:p>
        </p:txBody>
      </p:sp>
      <p:sp>
        <p:nvSpPr>
          <p:cNvPr id="26" name="文本框 9"/>
          <p:cNvSpPr txBox="1"/>
          <p:nvPr/>
        </p:nvSpPr>
        <p:spPr>
          <a:xfrm>
            <a:off x="4184786" y="4042322"/>
            <a:ext cx="1167799" cy="153888"/>
          </a:xfrm>
          <a:prstGeom prst="rect">
            <a:avLst/>
          </a:prstGeom>
          <a:noFill/>
        </p:spPr>
        <p:txBody>
          <a:bodyPr wrap="square" lIns="0" tIns="0" rIns="0" bIns="0" rtlCol="0">
            <a:spAutoFit/>
          </a:bodyPr>
          <a:lstStyle/>
          <a:p>
            <a:pPr marL="171450" lvl="1" indent="-171450">
              <a:buFont typeface="Wingdings" pitchFamily="2" charset="2"/>
              <a:buChar char="l"/>
            </a:pPr>
            <a:r>
              <a:rPr lang="zh-CN" altLang="en-US" sz="1000" dirty="0" smtClean="0">
                <a:solidFill>
                  <a:schemeClr val="bg1"/>
                </a:solidFill>
                <a:latin typeface="微软雅黑" pitchFamily="34" charset="-122"/>
                <a:ea typeface="微软雅黑" pitchFamily="34" charset="-122"/>
              </a:rPr>
              <a:t>适合何种系统</a:t>
            </a:r>
            <a:endParaRPr lang="zh-CN" altLang="en-US" sz="1000" dirty="0">
              <a:solidFill>
                <a:schemeClr val="bg1"/>
              </a:solidFill>
              <a:latin typeface="微软雅黑" pitchFamily="34" charset="-122"/>
              <a:ea typeface="微软雅黑" pitchFamily="34" charset="-122"/>
            </a:endParaRPr>
          </a:p>
        </p:txBody>
      </p:sp>
      <p:sp>
        <p:nvSpPr>
          <p:cNvPr id="31" name="文本框 9"/>
          <p:cNvSpPr txBox="1"/>
          <p:nvPr/>
        </p:nvSpPr>
        <p:spPr>
          <a:xfrm>
            <a:off x="4184785" y="4269532"/>
            <a:ext cx="1167799" cy="153888"/>
          </a:xfrm>
          <a:prstGeom prst="rect">
            <a:avLst/>
          </a:prstGeom>
          <a:noFill/>
        </p:spPr>
        <p:txBody>
          <a:bodyPr wrap="square" lIns="0" tIns="0" rIns="0" bIns="0" rtlCol="0">
            <a:spAutoFit/>
          </a:bodyPr>
          <a:lstStyle/>
          <a:p>
            <a:pPr marL="171450" lvl="1" indent="-171450">
              <a:buFont typeface="Wingdings" pitchFamily="2" charset="2"/>
              <a:buChar char="l"/>
            </a:pPr>
            <a:r>
              <a:rPr lang="zh-CN" altLang="en-US" sz="1000" dirty="0" smtClean="0">
                <a:solidFill>
                  <a:schemeClr val="bg1"/>
                </a:solidFill>
                <a:latin typeface="微软雅黑" pitchFamily="34" charset="-122"/>
                <a:ea typeface="微软雅黑" pitchFamily="34" charset="-122"/>
              </a:rPr>
              <a:t>缺点</a:t>
            </a:r>
            <a:endParaRPr lang="zh-CN" altLang="en-US" sz="1000" dirty="0">
              <a:solidFill>
                <a:schemeClr val="bg1"/>
              </a:solidFill>
              <a:latin typeface="微软雅黑" pitchFamily="34" charset="-122"/>
              <a:ea typeface="微软雅黑" pitchFamily="34" charset="-122"/>
            </a:endParaRPr>
          </a:p>
        </p:txBody>
      </p:sp>
      <p:sp>
        <p:nvSpPr>
          <p:cNvPr id="32" name="文本框 9"/>
          <p:cNvSpPr txBox="1"/>
          <p:nvPr/>
        </p:nvSpPr>
        <p:spPr>
          <a:xfrm>
            <a:off x="4184785" y="4487812"/>
            <a:ext cx="1167799" cy="153888"/>
          </a:xfrm>
          <a:prstGeom prst="rect">
            <a:avLst/>
          </a:prstGeom>
          <a:noFill/>
        </p:spPr>
        <p:txBody>
          <a:bodyPr wrap="square" lIns="0" tIns="0" rIns="0" bIns="0" rtlCol="0">
            <a:spAutoFit/>
          </a:bodyPr>
          <a:lstStyle/>
          <a:p>
            <a:pPr marL="171450" lvl="1" indent="-171450">
              <a:buFont typeface="Wingdings" pitchFamily="2" charset="2"/>
              <a:buChar char="l"/>
            </a:pPr>
            <a:r>
              <a:rPr lang="zh-CN" altLang="en-US" sz="1000" dirty="0" smtClean="0">
                <a:solidFill>
                  <a:schemeClr val="bg1"/>
                </a:solidFill>
                <a:latin typeface="微软雅黑" pitchFamily="34" charset="-122"/>
                <a:ea typeface="微软雅黑" pitchFamily="34" charset="-122"/>
              </a:rPr>
              <a:t>平台支撑</a:t>
            </a:r>
            <a:endParaRPr lang="zh-CN" altLang="en-US" sz="1000" dirty="0">
              <a:solidFill>
                <a:schemeClr val="bg1"/>
              </a:solidFill>
              <a:latin typeface="微软雅黑" pitchFamily="34" charset="-122"/>
              <a:ea typeface="微软雅黑" pitchFamily="34" charset="-122"/>
            </a:endParaRPr>
          </a:p>
        </p:txBody>
      </p:sp>
      <p:sp>
        <p:nvSpPr>
          <p:cNvPr id="13" name="文本框 9"/>
          <p:cNvSpPr txBox="1"/>
          <p:nvPr/>
        </p:nvSpPr>
        <p:spPr>
          <a:xfrm>
            <a:off x="4184784" y="4720375"/>
            <a:ext cx="1167799" cy="153888"/>
          </a:xfrm>
          <a:prstGeom prst="rect">
            <a:avLst/>
          </a:prstGeom>
          <a:noFill/>
        </p:spPr>
        <p:txBody>
          <a:bodyPr wrap="square" lIns="0" tIns="0" rIns="0" bIns="0" rtlCol="0">
            <a:spAutoFit/>
          </a:bodyPr>
          <a:lstStyle/>
          <a:p>
            <a:pPr marL="171450" lvl="1" indent="-171450">
              <a:buFont typeface="Wingdings" pitchFamily="2" charset="2"/>
              <a:buChar char="l"/>
            </a:pPr>
            <a:r>
              <a:rPr lang="zh-CN" altLang="en-US" sz="1000" dirty="0" smtClean="0">
                <a:solidFill>
                  <a:schemeClr val="bg1"/>
                </a:solidFill>
                <a:latin typeface="微软雅黑" pitchFamily="34" charset="-122"/>
                <a:ea typeface="微软雅黑" pitchFamily="34" charset="-122"/>
              </a:rPr>
              <a:t>平台界面</a:t>
            </a:r>
            <a:endParaRPr lang="zh-CN" altLang="en-US" sz="1000" dirty="0">
              <a:solidFill>
                <a:schemeClr val="bg1"/>
              </a:solidFill>
              <a:latin typeface="微软雅黑" pitchFamily="34" charset="-122"/>
              <a:ea typeface="微软雅黑" pitchFamily="34" charset="-122"/>
            </a:endParaRP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14724" y="1810693"/>
            <a:ext cx="823070" cy="823070"/>
          </a:xfrm>
          <a:prstGeom prst="rect">
            <a:avLst/>
          </a:prstGeom>
        </p:spPr>
      </p:pic>
    </p:spTree>
    <p:extLst>
      <p:ext uri="{BB962C8B-B14F-4D97-AF65-F5344CB8AC3E}">
        <p14:creationId xmlns:p14="http://schemas.microsoft.com/office/powerpoint/2010/main" val="1539562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a:t>
            </a:r>
            <a:r>
              <a:rPr lang="zh-CN" altLang="en-US" dirty="0" smtClean="0"/>
              <a:t>服务架构</a:t>
            </a:r>
            <a:endParaRPr lang="zh-CN" altLang="en-US" dirty="0"/>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14662" r="12047"/>
          <a:stretch/>
        </p:blipFill>
        <p:spPr>
          <a:xfrm>
            <a:off x="156001" y="1705537"/>
            <a:ext cx="3641870" cy="2448272"/>
          </a:xfrm>
          <a:prstGeom prst="roundRect">
            <a:avLst>
              <a:gd name="adj" fmla="val 8594"/>
            </a:avLst>
          </a:prstGeom>
          <a:solidFill>
            <a:srgbClr val="FFFFFF">
              <a:shade val="85000"/>
            </a:srgbClr>
          </a:solidFill>
          <a:ln>
            <a:noFill/>
          </a:ln>
          <a:effectLst/>
        </p:spPr>
      </p:pic>
      <p:sp>
        <p:nvSpPr>
          <p:cNvPr id="23" name="TextBox 49"/>
          <p:cNvSpPr txBox="1"/>
          <p:nvPr/>
        </p:nvSpPr>
        <p:spPr>
          <a:xfrm>
            <a:off x="251520" y="905923"/>
            <a:ext cx="1167249" cy="307777"/>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itchFamily="34" charset="-122"/>
                <a:ea typeface="微软雅黑" pitchFamily="34" charset="-122"/>
              </a:defRPr>
            </a:lvl1pPr>
          </a:lstStyle>
          <a:p>
            <a:pPr algn="l"/>
            <a:r>
              <a:rPr lang="zh-CN" altLang="en-US" dirty="0" smtClean="0">
                <a:solidFill>
                  <a:schemeClr val="tx1">
                    <a:lumMod val="65000"/>
                    <a:lumOff val="35000"/>
                  </a:schemeClr>
                </a:solidFill>
              </a:rPr>
              <a:t>一、定义</a:t>
            </a:r>
            <a:endParaRPr lang="zh-CN" altLang="en-US" dirty="0">
              <a:solidFill>
                <a:schemeClr val="tx1">
                  <a:lumMod val="65000"/>
                  <a:lumOff val="35000"/>
                </a:schemeClr>
              </a:solidFill>
            </a:endParaRPr>
          </a:p>
        </p:txBody>
      </p:sp>
      <p:sp>
        <p:nvSpPr>
          <p:cNvPr id="5" name="圆角矩形标注 4"/>
          <p:cNvSpPr/>
          <p:nvPr/>
        </p:nvSpPr>
        <p:spPr>
          <a:xfrm>
            <a:off x="4283968" y="1921561"/>
            <a:ext cx="4320480" cy="2016224"/>
          </a:xfrm>
          <a:prstGeom prst="wedgeRoundRectCallout">
            <a:avLst>
              <a:gd name="adj1" fmla="val -56891"/>
              <a:gd name="adj2" fmla="val -10847"/>
              <a:gd name="adj3" fmla="val 16667"/>
            </a:avLst>
          </a:prstGeom>
          <a:solidFill>
            <a:srgbClr val="2DB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lumMod val="65000"/>
                    <a:lumOff val="35000"/>
                  </a:schemeClr>
                </a:solidFill>
                <a:latin typeface="微软雅黑 Light" panose="020B0502040204020203" pitchFamily="34" charset="-122"/>
                <a:ea typeface="微软雅黑 Light" panose="020B0502040204020203" pitchFamily="34" charset="-122"/>
              </a:rPr>
              <a:t>形像的比喻：微服务架构就像</a:t>
            </a:r>
            <a:r>
              <a:rPr lang="zh-CN" altLang="en-US" sz="2400" b="1" dirty="0">
                <a:solidFill>
                  <a:schemeClr val="tx1">
                    <a:lumMod val="65000"/>
                    <a:lumOff val="35000"/>
                  </a:schemeClr>
                </a:solidFill>
                <a:latin typeface="微软雅黑 Light" panose="020B0502040204020203" pitchFamily="34" charset="-122"/>
                <a:ea typeface="微软雅黑 Light" panose="020B0502040204020203" pitchFamily="34" charset="-122"/>
              </a:rPr>
              <a:t>搭积木</a:t>
            </a:r>
            <a:r>
              <a:rPr lang="zh-CN" altLang="en-US" dirty="0">
                <a:solidFill>
                  <a:schemeClr val="tx1">
                    <a:lumMod val="65000"/>
                    <a:lumOff val="35000"/>
                  </a:schemeClr>
                </a:solidFill>
                <a:latin typeface="微软雅黑 Light" panose="020B0502040204020203" pitchFamily="34" charset="-122"/>
                <a:ea typeface="微软雅黑 Light" panose="020B0502040204020203" pitchFamily="34" charset="-122"/>
              </a:rPr>
              <a:t>，每个微服务都是一个</a:t>
            </a:r>
            <a:r>
              <a:rPr lang="zh-CN" altLang="en-US" sz="2400" b="1" dirty="0">
                <a:solidFill>
                  <a:schemeClr val="tx1">
                    <a:lumMod val="65000"/>
                    <a:lumOff val="35000"/>
                  </a:schemeClr>
                </a:solidFill>
                <a:latin typeface="微软雅黑 Light" panose="020B0502040204020203" pitchFamily="34" charset="-122"/>
                <a:ea typeface="微软雅黑 Light" panose="020B0502040204020203" pitchFamily="34" charset="-122"/>
              </a:rPr>
              <a:t>零件</a:t>
            </a:r>
            <a:r>
              <a:rPr lang="zh-CN" altLang="en-US" dirty="0">
                <a:solidFill>
                  <a:schemeClr val="tx1">
                    <a:lumMod val="65000"/>
                    <a:lumOff val="35000"/>
                  </a:schemeClr>
                </a:solidFill>
                <a:latin typeface="微软雅黑 Light" panose="020B0502040204020203" pitchFamily="34" charset="-122"/>
                <a:ea typeface="微软雅黑 Light" panose="020B0502040204020203" pitchFamily="34" charset="-122"/>
              </a:rPr>
              <a:t>，并使用这些零件</a:t>
            </a:r>
            <a:r>
              <a:rPr lang="zh-CN" altLang="en-US" sz="2400" b="1" dirty="0">
                <a:solidFill>
                  <a:schemeClr val="tx1">
                    <a:lumMod val="65000"/>
                    <a:lumOff val="35000"/>
                  </a:schemeClr>
                </a:solidFill>
                <a:latin typeface="微软雅黑 Light" panose="020B0502040204020203" pitchFamily="34" charset="-122"/>
                <a:ea typeface="微软雅黑 Light" panose="020B0502040204020203" pitchFamily="34" charset="-122"/>
              </a:rPr>
              <a:t>组装</a:t>
            </a:r>
            <a:r>
              <a:rPr lang="zh-CN" altLang="en-US" dirty="0">
                <a:solidFill>
                  <a:schemeClr val="tx1">
                    <a:lumMod val="65000"/>
                    <a:lumOff val="35000"/>
                  </a:schemeClr>
                </a:solidFill>
                <a:latin typeface="微软雅黑 Light" panose="020B0502040204020203" pitchFamily="34" charset="-122"/>
                <a:ea typeface="微软雅黑 Light" panose="020B0502040204020203" pitchFamily="34" charset="-122"/>
              </a:rPr>
              <a:t>出不同的形状。</a:t>
            </a:r>
          </a:p>
          <a:p>
            <a:endParaRPr lang="zh-CN" altLang="en-US" dirty="0">
              <a:solidFill>
                <a:schemeClr val="tx1">
                  <a:lumMod val="65000"/>
                  <a:lumOff val="35000"/>
                </a:schemeClr>
              </a:solidFill>
            </a:endParaRPr>
          </a:p>
        </p:txBody>
      </p:sp>
      <p:sp>
        <p:nvSpPr>
          <p:cNvPr id="4" name="矩形 3"/>
          <p:cNvSpPr/>
          <p:nvPr/>
        </p:nvSpPr>
        <p:spPr>
          <a:xfrm>
            <a:off x="1418769" y="1083885"/>
            <a:ext cx="1440160" cy="493954"/>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形象比喻</a:t>
            </a:r>
            <a:endParaRPr lang="zh-CN" altLang="en-US"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spTree>
    <p:extLst>
      <p:ext uri="{BB962C8B-B14F-4D97-AF65-F5344CB8AC3E}">
        <p14:creationId xmlns:p14="http://schemas.microsoft.com/office/powerpoint/2010/main" val="322340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a:t>
            </a:r>
            <a:r>
              <a:rPr lang="zh-CN" altLang="en-US" dirty="0" smtClean="0"/>
              <a:t>服务架构</a:t>
            </a:r>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754" y="1705537"/>
            <a:ext cx="3435157" cy="2448272"/>
          </a:xfrm>
          <a:prstGeom prst="roundRect">
            <a:avLst>
              <a:gd name="adj" fmla="val 8594"/>
            </a:avLst>
          </a:prstGeom>
          <a:solidFill>
            <a:srgbClr val="FFFFFF">
              <a:shade val="85000"/>
            </a:srgbClr>
          </a:solidFill>
          <a:ln>
            <a:noFill/>
          </a:ln>
          <a:effectLst/>
        </p:spPr>
      </p:pic>
      <p:sp>
        <p:nvSpPr>
          <p:cNvPr id="23" name="TextBox 49"/>
          <p:cNvSpPr txBox="1"/>
          <p:nvPr/>
        </p:nvSpPr>
        <p:spPr>
          <a:xfrm>
            <a:off x="251520" y="905923"/>
            <a:ext cx="1167249" cy="307777"/>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itchFamily="34" charset="-122"/>
                <a:ea typeface="微软雅黑" pitchFamily="34" charset="-122"/>
              </a:defRPr>
            </a:lvl1pPr>
          </a:lstStyle>
          <a:p>
            <a:pPr algn="l"/>
            <a:r>
              <a:rPr lang="zh-CN" altLang="en-US" dirty="0">
                <a:solidFill>
                  <a:schemeClr val="tx1">
                    <a:lumMod val="65000"/>
                    <a:lumOff val="35000"/>
                  </a:schemeClr>
                </a:solidFill>
              </a:rPr>
              <a:t>一</a:t>
            </a:r>
            <a:r>
              <a:rPr lang="zh-CN" altLang="en-US" dirty="0" smtClean="0">
                <a:solidFill>
                  <a:schemeClr val="tx1">
                    <a:lumMod val="65000"/>
                    <a:lumOff val="35000"/>
                  </a:schemeClr>
                </a:solidFill>
              </a:rPr>
              <a:t>、定义</a:t>
            </a:r>
            <a:endParaRPr lang="zh-CN" altLang="en-US" dirty="0">
              <a:solidFill>
                <a:schemeClr val="tx1">
                  <a:lumMod val="65000"/>
                  <a:lumOff val="35000"/>
                </a:schemeClr>
              </a:solidFill>
            </a:endParaRPr>
          </a:p>
        </p:txBody>
      </p:sp>
      <p:sp>
        <p:nvSpPr>
          <p:cNvPr id="5" name="圆角矩形标注 4"/>
          <p:cNvSpPr/>
          <p:nvPr/>
        </p:nvSpPr>
        <p:spPr>
          <a:xfrm>
            <a:off x="4283968" y="1921561"/>
            <a:ext cx="4320480" cy="2016224"/>
          </a:xfrm>
          <a:prstGeom prst="wedgeRoundRectCallout">
            <a:avLst>
              <a:gd name="adj1" fmla="val -56891"/>
              <a:gd name="adj2" fmla="val -10847"/>
              <a:gd name="adj3" fmla="val 16667"/>
            </a:avLst>
          </a:prstGeom>
          <a:solidFill>
            <a:srgbClr val="2DB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spcBef>
                <a:spcPts val="1200"/>
              </a:spcBef>
              <a:defRPr/>
            </a:pPr>
            <a:r>
              <a:rPr lang="zh-CN" altLang="en-US" dirty="0">
                <a:solidFill>
                  <a:schemeClr val="tx1">
                    <a:lumMod val="65000"/>
                    <a:lumOff val="35000"/>
                  </a:schemeClr>
                </a:solidFill>
                <a:latin typeface="微软雅黑 Light" panose="020B0502040204020203" pitchFamily="34" charset="-122"/>
                <a:ea typeface="微软雅黑 Light" panose="020B0502040204020203" pitchFamily="34" charset="-122"/>
              </a:rPr>
              <a:t>微服务就是把一个大系统按业务功能</a:t>
            </a:r>
            <a:r>
              <a:rPr lang="zh-CN" altLang="en-US" sz="2400" b="1" dirty="0">
                <a:solidFill>
                  <a:schemeClr val="tx1">
                    <a:lumMod val="65000"/>
                    <a:lumOff val="35000"/>
                  </a:schemeClr>
                </a:solidFill>
                <a:latin typeface="微软雅黑 Light" panose="020B0502040204020203" pitchFamily="34" charset="-122"/>
                <a:ea typeface="微软雅黑 Light" panose="020B0502040204020203" pitchFamily="34" charset="-122"/>
              </a:rPr>
              <a:t>分解</a:t>
            </a:r>
            <a:r>
              <a:rPr lang="zh-CN" altLang="en-US" dirty="0">
                <a:solidFill>
                  <a:schemeClr val="tx1">
                    <a:lumMod val="65000"/>
                    <a:lumOff val="35000"/>
                  </a:schemeClr>
                </a:solidFill>
                <a:latin typeface="微软雅黑 Light" panose="020B0502040204020203" pitchFamily="34" charset="-122"/>
                <a:ea typeface="微软雅黑 Light" panose="020B0502040204020203" pitchFamily="34" charset="-122"/>
              </a:rPr>
              <a:t>成多个小系统，并利用简单的方法使多小系统相互协作，</a:t>
            </a:r>
            <a:r>
              <a:rPr lang="zh-CN" altLang="en-US" sz="2400" b="1" dirty="0">
                <a:solidFill>
                  <a:schemeClr val="tx1">
                    <a:lumMod val="65000"/>
                    <a:lumOff val="35000"/>
                  </a:schemeClr>
                </a:solidFill>
                <a:latin typeface="微软雅黑 Light" panose="020B0502040204020203" pitchFamily="34" charset="-122"/>
                <a:ea typeface="微软雅黑 Light" panose="020B0502040204020203" pitchFamily="34" charset="-122"/>
              </a:rPr>
              <a:t>组合</a:t>
            </a:r>
            <a:r>
              <a:rPr lang="zh-CN" altLang="en-US" dirty="0">
                <a:solidFill>
                  <a:schemeClr val="tx1">
                    <a:lumMod val="65000"/>
                    <a:lumOff val="35000"/>
                  </a:schemeClr>
                </a:solidFill>
                <a:latin typeface="微软雅黑 Light" panose="020B0502040204020203" pitchFamily="34" charset="-122"/>
                <a:ea typeface="微软雅黑 Light" panose="020B0502040204020203" pitchFamily="34" charset="-122"/>
              </a:rPr>
              <a:t>成一个大系统</a:t>
            </a:r>
            <a:r>
              <a:rPr lang="zh-CN" altLang="en-US" dirty="0" smtClean="0">
                <a:solidFill>
                  <a:schemeClr val="tx1">
                    <a:lumMod val="65000"/>
                    <a:lumOff val="35000"/>
                  </a:schemeClr>
                </a:solidFill>
                <a:latin typeface="微软雅黑 Light" panose="020B0502040204020203" pitchFamily="34" charset="-122"/>
                <a:ea typeface="微软雅黑 Light" panose="020B0502040204020203" pitchFamily="34" charset="-122"/>
              </a:rPr>
              <a:t>。</a:t>
            </a:r>
            <a:endParaRPr lang="zh-CN" altLang="en-US"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4" name="矩形 3"/>
          <p:cNvSpPr/>
          <p:nvPr/>
        </p:nvSpPr>
        <p:spPr>
          <a:xfrm>
            <a:off x="1418769" y="1083885"/>
            <a:ext cx="1440160" cy="493954"/>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通俗解释</a:t>
            </a:r>
            <a:endParaRPr lang="zh-CN" altLang="en-US"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spTree>
    <p:extLst>
      <p:ext uri="{BB962C8B-B14F-4D97-AF65-F5344CB8AC3E}">
        <p14:creationId xmlns:p14="http://schemas.microsoft.com/office/powerpoint/2010/main" val="17206439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a:t>
            </a:r>
            <a:r>
              <a:rPr lang="zh-CN" altLang="en-US" dirty="0" smtClean="0"/>
              <a:t>服务架构</a:t>
            </a:r>
            <a:endParaRPr lang="zh-CN" altLang="en-US" dirty="0"/>
          </a:p>
        </p:txBody>
      </p:sp>
      <p:sp>
        <p:nvSpPr>
          <p:cNvPr id="23" name="TextBox 49"/>
          <p:cNvSpPr txBox="1"/>
          <p:nvPr/>
        </p:nvSpPr>
        <p:spPr>
          <a:xfrm>
            <a:off x="251520" y="905923"/>
            <a:ext cx="1167249" cy="307777"/>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itchFamily="34" charset="-122"/>
                <a:ea typeface="微软雅黑" pitchFamily="34" charset="-122"/>
              </a:defRPr>
            </a:lvl1pPr>
          </a:lstStyle>
          <a:p>
            <a:pPr algn="l"/>
            <a:r>
              <a:rPr lang="zh-CN" altLang="en-US" dirty="0">
                <a:solidFill>
                  <a:schemeClr val="tx1">
                    <a:lumMod val="65000"/>
                    <a:lumOff val="35000"/>
                  </a:schemeClr>
                </a:solidFill>
              </a:rPr>
              <a:t>一</a:t>
            </a:r>
            <a:r>
              <a:rPr lang="zh-CN" altLang="en-US" dirty="0" smtClean="0">
                <a:solidFill>
                  <a:schemeClr val="tx1">
                    <a:lumMod val="65000"/>
                    <a:lumOff val="35000"/>
                  </a:schemeClr>
                </a:solidFill>
              </a:rPr>
              <a:t>、定义</a:t>
            </a:r>
            <a:endParaRPr lang="zh-CN" altLang="en-US" dirty="0">
              <a:solidFill>
                <a:schemeClr val="tx1">
                  <a:lumMod val="65000"/>
                  <a:lumOff val="35000"/>
                </a:schemeClr>
              </a:solidFill>
            </a:endParaRPr>
          </a:p>
        </p:txBody>
      </p:sp>
      <p:sp>
        <p:nvSpPr>
          <p:cNvPr id="5" name="圆角矩形标注 4"/>
          <p:cNvSpPr/>
          <p:nvPr/>
        </p:nvSpPr>
        <p:spPr>
          <a:xfrm>
            <a:off x="801277" y="1851670"/>
            <a:ext cx="7776864" cy="2016224"/>
          </a:xfrm>
          <a:prstGeom prst="wedgeRoundRectCallout">
            <a:avLst>
              <a:gd name="adj1" fmla="val -48268"/>
              <a:gd name="adj2" fmla="val -14766"/>
              <a:gd name="adj3" fmla="val 16667"/>
            </a:avLst>
          </a:prstGeom>
          <a:solidFill>
            <a:srgbClr val="2DB2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spcBef>
                <a:spcPts val="1200"/>
              </a:spcBef>
              <a:defRPr/>
            </a:pPr>
            <a:r>
              <a:rPr lang="zh-CN" altLang="en-US" dirty="0">
                <a:solidFill>
                  <a:schemeClr val="tx1">
                    <a:lumMod val="65000"/>
                    <a:lumOff val="35000"/>
                  </a:schemeClr>
                </a:solidFill>
                <a:latin typeface="微软雅黑 Light" panose="020B0502040204020203" pitchFamily="34" charset="-122"/>
                <a:ea typeface="微软雅黑 Light" panose="020B0502040204020203" pitchFamily="34" charset="-122"/>
              </a:rPr>
              <a:t>微服务就是把</a:t>
            </a:r>
            <a:r>
              <a:rPr lang="zh-CN" altLang="en-US" sz="2400" b="1" dirty="0">
                <a:solidFill>
                  <a:schemeClr val="tx1">
                    <a:lumMod val="65000"/>
                    <a:lumOff val="35000"/>
                  </a:schemeClr>
                </a:solidFill>
                <a:latin typeface="微软雅黑 Light" panose="020B0502040204020203" pitchFamily="34" charset="-122"/>
                <a:ea typeface="微软雅黑 Light" panose="020B0502040204020203" pitchFamily="34" charset="-122"/>
              </a:rPr>
              <a:t>因相同原因</a:t>
            </a:r>
            <a:r>
              <a:rPr lang="zh-CN" altLang="en-US" dirty="0">
                <a:solidFill>
                  <a:schemeClr val="tx1">
                    <a:lumMod val="65000"/>
                    <a:lumOff val="35000"/>
                  </a:schemeClr>
                </a:solidFill>
                <a:latin typeface="微软雅黑 Light" panose="020B0502040204020203" pitchFamily="34" charset="-122"/>
                <a:ea typeface="微软雅黑 Light" panose="020B0502040204020203" pitchFamily="34" charset="-122"/>
              </a:rPr>
              <a:t>而变化的功能聚合到一起，而把</a:t>
            </a:r>
            <a:r>
              <a:rPr lang="zh-CN" altLang="en-US" sz="2400" b="1" dirty="0">
                <a:solidFill>
                  <a:schemeClr val="tx1">
                    <a:lumMod val="65000"/>
                    <a:lumOff val="35000"/>
                  </a:schemeClr>
                </a:solidFill>
                <a:latin typeface="微软雅黑 Light" panose="020B0502040204020203" pitchFamily="34" charset="-122"/>
                <a:ea typeface="微软雅黑 Light" panose="020B0502040204020203" pitchFamily="34" charset="-122"/>
              </a:rPr>
              <a:t>因不同原因</a:t>
            </a:r>
            <a:r>
              <a:rPr lang="zh-CN" altLang="en-US" dirty="0">
                <a:solidFill>
                  <a:schemeClr val="tx1">
                    <a:lumMod val="65000"/>
                    <a:lumOff val="35000"/>
                  </a:schemeClr>
                </a:solidFill>
                <a:latin typeface="微软雅黑 Light" panose="020B0502040204020203" pitchFamily="34" charset="-122"/>
                <a:ea typeface="微软雅黑 Light" panose="020B0502040204020203" pitchFamily="34" charset="-122"/>
              </a:rPr>
              <a:t>而变化的功能分离开，并利用轻量化机制（通常为</a:t>
            </a:r>
            <a:r>
              <a:rPr lang="en-US" altLang="zh-CN" dirty="0">
                <a:solidFill>
                  <a:schemeClr val="tx1">
                    <a:lumMod val="65000"/>
                    <a:lumOff val="35000"/>
                  </a:schemeClr>
                </a:solidFill>
                <a:latin typeface="微软雅黑 Light" panose="020B0502040204020203" pitchFamily="34" charset="-122"/>
                <a:ea typeface="微软雅黑 Light" panose="020B0502040204020203" pitchFamily="34" charset="-122"/>
              </a:rPr>
              <a:t>HTTP</a:t>
            </a:r>
            <a:r>
              <a:rPr lang="zh-CN" altLang="en-US" dirty="0">
                <a:solidFill>
                  <a:schemeClr val="tx1">
                    <a:lumMod val="65000"/>
                    <a:lumOff val="35000"/>
                  </a:schemeClr>
                </a:solidFill>
                <a:latin typeface="微软雅黑 Light" panose="020B0502040204020203" pitchFamily="34" charset="-122"/>
                <a:ea typeface="微软雅黑 Light" panose="020B0502040204020203" pitchFamily="34" charset="-122"/>
              </a:rPr>
              <a:t> </a:t>
            </a:r>
            <a:r>
              <a:rPr lang="en-US" altLang="zh-CN" dirty="0">
                <a:solidFill>
                  <a:schemeClr val="tx1">
                    <a:lumMod val="65000"/>
                    <a:lumOff val="35000"/>
                  </a:schemeClr>
                </a:solidFill>
                <a:latin typeface="微软雅黑 Light" panose="020B0502040204020203" pitchFamily="34" charset="-122"/>
                <a:ea typeface="微软雅黑 Light" panose="020B0502040204020203" pitchFamily="34" charset="-122"/>
              </a:rPr>
              <a:t>API</a:t>
            </a:r>
            <a:r>
              <a:rPr lang="zh-CN" altLang="en-US" dirty="0">
                <a:solidFill>
                  <a:schemeClr val="tx1">
                    <a:lumMod val="65000"/>
                    <a:lumOff val="35000"/>
                  </a:schemeClr>
                </a:solidFill>
                <a:latin typeface="微软雅黑 Light" panose="020B0502040204020203" pitchFamily="34" charset="-122"/>
                <a:ea typeface="微软雅黑 Light" panose="020B0502040204020203" pitchFamily="34" charset="-122"/>
              </a:rPr>
              <a:t>）实现通信。</a:t>
            </a:r>
            <a:endParaRPr lang="en-US" altLang="zh-CN" b="1"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4" name="矩形 3"/>
          <p:cNvSpPr/>
          <p:nvPr/>
        </p:nvSpPr>
        <p:spPr>
          <a:xfrm>
            <a:off x="3969629" y="1213700"/>
            <a:ext cx="1440160" cy="493954"/>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正式解释</a:t>
            </a:r>
            <a:endParaRPr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43608" y="4505864"/>
            <a:ext cx="7776864" cy="184666"/>
          </a:xfrm>
          <a:prstGeom prst="rect">
            <a:avLst/>
          </a:prstGeom>
          <a:noFill/>
        </p:spPr>
        <p:txBody>
          <a:bodyPr wrap="square" lIns="0" tIns="0" rIns="0" bIns="0" rtlCol="0">
            <a:spAutoFit/>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微服务不只是一个技术问题，它不仅关系到设计、开发、运维和交付，而且涉及到项目管理及沟通方式的方方面面</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spTree>
    <p:extLst>
      <p:ext uri="{BB962C8B-B14F-4D97-AF65-F5344CB8AC3E}">
        <p14:creationId xmlns:p14="http://schemas.microsoft.com/office/powerpoint/2010/main" val="18169981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a:t>
            </a:r>
            <a:r>
              <a:rPr lang="zh-CN" altLang="en-US" dirty="0" smtClean="0"/>
              <a:t>服务架构</a:t>
            </a:r>
            <a:endParaRPr lang="zh-CN" altLang="en-US" dirty="0"/>
          </a:p>
        </p:txBody>
      </p:sp>
      <p:sp>
        <p:nvSpPr>
          <p:cNvPr id="14" name="六边形 13"/>
          <p:cNvSpPr/>
          <p:nvPr/>
        </p:nvSpPr>
        <p:spPr bwMode="auto">
          <a:xfrm>
            <a:off x="2176" y="1551434"/>
            <a:ext cx="603250" cy="519112"/>
          </a:xfrm>
          <a:prstGeom prst="hexagon">
            <a:avLst/>
          </a:prstGeom>
          <a:solidFill>
            <a:schemeClr val="accent1">
              <a:lumMod val="40000"/>
              <a:lumOff val="60000"/>
            </a:schemeClr>
          </a:solid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pPr>
            <a:r>
              <a:rPr lang="zh-CN" altLang="en-US" sz="1200" b="1" dirty="0" smtClean="0">
                <a:solidFill>
                  <a:schemeClr val="accent6">
                    <a:lumMod val="50000"/>
                  </a:schemeClr>
                </a:solidFill>
                <a:latin typeface="微软雅黑" panose="020B0503020204020204" pitchFamily="34" charset="-122"/>
                <a:ea typeface="微软雅黑" panose="020B0503020204020204" pitchFamily="34" charset="-122"/>
              </a:rPr>
              <a:t>促销</a:t>
            </a:r>
            <a:endParaRPr lang="zh-CN" altLang="en-US" sz="1200"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15" name="六边形 14"/>
          <p:cNvSpPr/>
          <p:nvPr/>
        </p:nvSpPr>
        <p:spPr bwMode="auto">
          <a:xfrm>
            <a:off x="2176" y="2896046"/>
            <a:ext cx="603250" cy="519112"/>
          </a:xfrm>
          <a:prstGeom prst="hexagon">
            <a:avLst/>
          </a:prstGeom>
          <a:solidFill>
            <a:schemeClr val="accent1">
              <a:lumMod val="40000"/>
              <a:lumOff val="60000"/>
            </a:schemeClr>
          </a:solid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pPr>
            <a:r>
              <a:rPr lang="zh-CN" altLang="en-US" sz="1200" b="1" dirty="0" smtClean="0">
                <a:solidFill>
                  <a:schemeClr val="accent6">
                    <a:lumMod val="50000"/>
                  </a:schemeClr>
                </a:solidFill>
                <a:latin typeface="微软雅黑" panose="020B0503020204020204" pitchFamily="34" charset="-122"/>
                <a:ea typeface="微软雅黑" panose="020B0503020204020204" pitchFamily="34" charset="-122"/>
              </a:rPr>
              <a:t>商品</a:t>
            </a:r>
            <a:endParaRPr lang="zh-CN" altLang="en-US" sz="1200"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16" name="六边形 15"/>
          <p:cNvSpPr/>
          <p:nvPr/>
        </p:nvSpPr>
        <p:spPr bwMode="auto">
          <a:xfrm>
            <a:off x="3930372" y="2221359"/>
            <a:ext cx="603250" cy="519112"/>
          </a:xfrm>
          <a:prstGeom prst="hexagon">
            <a:avLst/>
          </a:prstGeom>
          <a:solidFill>
            <a:schemeClr val="accent1">
              <a:lumMod val="40000"/>
              <a:lumOff val="60000"/>
            </a:schemeClr>
          </a:solid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pPr>
            <a:r>
              <a:rPr lang="zh-CN" altLang="en-US" sz="1200" b="1" dirty="0">
                <a:solidFill>
                  <a:schemeClr val="accent6">
                    <a:lumMod val="50000"/>
                  </a:schemeClr>
                </a:solidFill>
                <a:latin typeface="微软雅黑" panose="020B0503020204020204" pitchFamily="34" charset="-122"/>
                <a:ea typeface="微软雅黑" panose="020B0503020204020204" pitchFamily="34" charset="-122"/>
              </a:rPr>
              <a:t>结算</a:t>
            </a:r>
          </a:p>
        </p:txBody>
      </p:sp>
      <p:sp>
        <p:nvSpPr>
          <p:cNvPr id="17" name="六边形 16"/>
          <p:cNvSpPr/>
          <p:nvPr/>
        </p:nvSpPr>
        <p:spPr bwMode="auto">
          <a:xfrm>
            <a:off x="2102336" y="2896046"/>
            <a:ext cx="603250" cy="519112"/>
          </a:xfrm>
          <a:prstGeom prst="hexagon">
            <a:avLst/>
          </a:prstGeom>
          <a:solidFill>
            <a:schemeClr val="accent1">
              <a:lumMod val="40000"/>
              <a:lumOff val="60000"/>
            </a:schemeClr>
          </a:solid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pPr>
            <a:r>
              <a:rPr lang="zh-CN" altLang="en-US" sz="1200" b="1" dirty="0" smtClean="0">
                <a:solidFill>
                  <a:schemeClr val="accent6">
                    <a:lumMod val="50000"/>
                  </a:schemeClr>
                </a:solidFill>
                <a:latin typeface="微软雅黑" panose="020B0503020204020204" pitchFamily="34" charset="-122"/>
                <a:ea typeface="微软雅黑" panose="020B0503020204020204" pitchFamily="34" charset="-122"/>
              </a:rPr>
              <a:t>订单</a:t>
            </a:r>
            <a:endParaRPr lang="zh-CN" altLang="en-US" sz="1200"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18" name="六边形 17"/>
          <p:cNvSpPr/>
          <p:nvPr/>
        </p:nvSpPr>
        <p:spPr bwMode="auto">
          <a:xfrm>
            <a:off x="2065958" y="1551434"/>
            <a:ext cx="603250" cy="519112"/>
          </a:xfrm>
          <a:prstGeom prst="hexagon">
            <a:avLst/>
          </a:prstGeom>
          <a:solidFill>
            <a:schemeClr val="accent1">
              <a:lumMod val="40000"/>
              <a:lumOff val="60000"/>
            </a:schemeClr>
          </a:solid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r>
              <a:rPr lang="zh-CN" altLang="en-US" sz="1200" b="1" dirty="0" smtClean="0">
                <a:solidFill>
                  <a:schemeClr val="accent6">
                    <a:lumMod val="50000"/>
                  </a:schemeClr>
                </a:solidFill>
                <a:latin typeface="微软雅黑" panose="020B0503020204020204" pitchFamily="34" charset="-122"/>
                <a:ea typeface="微软雅黑" panose="020B0503020204020204" pitchFamily="34" charset="-122"/>
              </a:rPr>
              <a:t>通知</a:t>
            </a:r>
            <a:endParaRPr lang="zh-CN" altLang="en-US" sz="1200" b="1" dirty="0">
              <a:solidFill>
                <a:schemeClr val="accent6">
                  <a:lumMod val="50000"/>
                </a:schemeClr>
              </a:solidFill>
              <a:latin typeface="微软雅黑" panose="020B0503020204020204" pitchFamily="34" charset="-122"/>
              <a:ea typeface="微软雅黑" panose="020B0503020204020204" pitchFamily="34" charset="-122"/>
            </a:endParaRPr>
          </a:p>
        </p:txBody>
      </p:sp>
      <p:cxnSp>
        <p:nvCxnSpPr>
          <p:cNvPr id="19" name="直接箭头连接符 18"/>
          <p:cNvCxnSpPr>
            <a:stCxn id="14" idx="0"/>
            <a:endCxn id="18" idx="3"/>
          </p:cNvCxnSpPr>
          <p:nvPr/>
        </p:nvCxnSpPr>
        <p:spPr bwMode="auto">
          <a:xfrm>
            <a:off x="605426" y="1810990"/>
            <a:ext cx="1460532" cy="0"/>
          </a:xfrm>
          <a:prstGeom prst="straightConnector1">
            <a:avLst/>
          </a:prstGeom>
          <a:solidFill>
            <a:schemeClr val="accent1"/>
          </a:solidFill>
          <a:ln w="12700" cap="flat" cmpd="sng" algn="ctr">
            <a:solidFill>
              <a:schemeClr val="accent1">
                <a:lumMod val="75000"/>
              </a:schemeClr>
            </a:solidFill>
            <a:prstDash val="dash"/>
            <a:round/>
            <a:headEnd type="none" w="med" len="med"/>
            <a:tailEnd type="triangle"/>
          </a:ln>
          <a:effectLst/>
        </p:spPr>
      </p:cxnSp>
      <p:cxnSp>
        <p:nvCxnSpPr>
          <p:cNvPr id="20" name="直接箭头连接符 19"/>
          <p:cNvCxnSpPr>
            <a:stCxn id="16" idx="3"/>
            <a:endCxn id="18" idx="1"/>
          </p:cNvCxnSpPr>
          <p:nvPr/>
        </p:nvCxnSpPr>
        <p:spPr bwMode="auto">
          <a:xfrm flipH="1" flipV="1">
            <a:off x="2539430" y="2070546"/>
            <a:ext cx="1390942" cy="410369"/>
          </a:xfrm>
          <a:prstGeom prst="straightConnector1">
            <a:avLst/>
          </a:prstGeom>
          <a:solidFill>
            <a:schemeClr val="accent1"/>
          </a:solidFill>
          <a:ln w="12700" cap="flat" cmpd="sng" algn="ctr">
            <a:solidFill>
              <a:schemeClr val="accent1">
                <a:lumMod val="75000"/>
              </a:schemeClr>
            </a:solidFill>
            <a:prstDash val="dash"/>
            <a:round/>
            <a:headEnd type="none" w="med" len="med"/>
            <a:tailEnd type="triangle"/>
          </a:ln>
          <a:effectLst/>
        </p:spPr>
      </p:cxnSp>
      <p:cxnSp>
        <p:nvCxnSpPr>
          <p:cNvPr id="22" name="直接箭头连接符 21"/>
          <p:cNvCxnSpPr>
            <a:stCxn id="17" idx="3"/>
            <a:endCxn id="15" idx="0"/>
          </p:cNvCxnSpPr>
          <p:nvPr/>
        </p:nvCxnSpPr>
        <p:spPr bwMode="auto">
          <a:xfrm flipH="1">
            <a:off x="605426" y="3155602"/>
            <a:ext cx="1496910" cy="0"/>
          </a:xfrm>
          <a:prstGeom prst="straightConnector1">
            <a:avLst/>
          </a:prstGeom>
          <a:solidFill>
            <a:schemeClr val="accent1"/>
          </a:solidFill>
          <a:ln w="12700" cap="flat" cmpd="sng" algn="ctr">
            <a:solidFill>
              <a:schemeClr val="accent1">
                <a:lumMod val="75000"/>
              </a:schemeClr>
            </a:solidFill>
            <a:prstDash val="dash"/>
            <a:round/>
            <a:headEnd type="none" w="med" len="med"/>
            <a:tailEnd type="triangle"/>
          </a:ln>
          <a:effectLst/>
        </p:spPr>
      </p:cxnSp>
      <p:sp>
        <p:nvSpPr>
          <p:cNvPr id="24" name="六边形 23"/>
          <p:cNvSpPr/>
          <p:nvPr/>
        </p:nvSpPr>
        <p:spPr bwMode="auto">
          <a:xfrm>
            <a:off x="6347382" y="1357759"/>
            <a:ext cx="2625725" cy="2263775"/>
          </a:xfrm>
          <a:prstGeom prst="hexagon">
            <a:avLst/>
          </a:prstGeom>
          <a:solidFill>
            <a:schemeClr val="accent5">
              <a:lumMod val="75000"/>
            </a:schemeClr>
          </a:solid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25" name="六边形 24"/>
          <p:cNvSpPr/>
          <p:nvPr/>
        </p:nvSpPr>
        <p:spPr bwMode="auto">
          <a:xfrm>
            <a:off x="6554836" y="2221359"/>
            <a:ext cx="603250" cy="519112"/>
          </a:xfrm>
          <a:prstGeom prst="hexagon">
            <a:avLst/>
          </a:prstGeom>
          <a:solidFill>
            <a:schemeClr val="accent2">
              <a:lumMod val="60000"/>
              <a:lumOff val="40000"/>
            </a:schemeClr>
          </a:solid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r>
              <a:rPr lang="zh-CN" altLang="en-US" sz="1200" b="1" dirty="0">
                <a:solidFill>
                  <a:schemeClr val="accent1">
                    <a:lumMod val="75000"/>
                  </a:schemeClr>
                </a:solidFill>
                <a:latin typeface="微软雅黑" panose="020B0503020204020204" pitchFamily="34" charset="-122"/>
                <a:ea typeface="微软雅黑" panose="020B0503020204020204" pitchFamily="34" charset="-122"/>
              </a:rPr>
              <a:t>支付</a:t>
            </a:r>
          </a:p>
        </p:txBody>
      </p:sp>
      <p:sp>
        <p:nvSpPr>
          <p:cNvPr id="26" name="六边形 25"/>
          <p:cNvSpPr/>
          <p:nvPr/>
        </p:nvSpPr>
        <p:spPr bwMode="auto">
          <a:xfrm>
            <a:off x="7742794" y="1551434"/>
            <a:ext cx="601663" cy="519112"/>
          </a:xfrm>
          <a:prstGeom prst="hexagon">
            <a:avLst/>
          </a:prstGeom>
          <a:solidFill>
            <a:schemeClr val="accent2">
              <a:lumMod val="60000"/>
              <a:lumOff val="40000"/>
            </a:schemeClr>
          </a:solid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r>
              <a:rPr lang="zh-CN" altLang="en-US" sz="1200" b="1" dirty="0">
                <a:solidFill>
                  <a:schemeClr val="accent1">
                    <a:lumMod val="75000"/>
                  </a:schemeClr>
                </a:solidFill>
                <a:latin typeface="微软雅黑" panose="020B0503020204020204" pitchFamily="34" charset="-122"/>
                <a:ea typeface="微软雅黑" panose="020B0503020204020204" pitchFamily="34" charset="-122"/>
              </a:rPr>
              <a:t>短信</a:t>
            </a:r>
          </a:p>
        </p:txBody>
      </p:sp>
      <p:sp>
        <p:nvSpPr>
          <p:cNvPr id="27" name="六边形 26"/>
          <p:cNvSpPr/>
          <p:nvPr/>
        </p:nvSpPr>
        <p:spPr bwMode="auto">
          <a:xfrm>
            <a:off x="6929182" y="1551434"/>
            <a:ext cx="603250" cy="519113"/>
          </a:xfrm>
          <a:prstGeom prst="hexagon">
            <a:avLst/>
          </a:prstGeom>
          <a:solidFill>
            <a:schemeClr val="accent2">
              <a:lumMod val="60000"/>
              <a:lumOff val="40000"/>
            </a:schemeClr>
          </a:solid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r>
              <a:rPr lang="zh-CN" altLang="en-US" sz="1200" b="1" dirty="0">
                <a:solidFill>
                  <a:schemeClr val="accent1">
                    <a:lumMod val="75000"/>
                  </a:schemeClr>
                </a:solidFill>
                <a:latin typeface="微软雅黑" panose="020B0503020204020204" pitchFamily="34" charset="-122"/>
                <a:ea typeface="微软雅黑" panose="020B0503020204020204" pitchFamily="34" charset="-122"/>
              </a:rPr>
              <a:t>推送</a:t>
            </a:r>
          </a:p>
        </p:txBody>
      </p:sp>
      <p:sp>
        <p:nvSpPr>
          <p:cNvPr id="28" name="六边形 27"/>
          <p:cNvSpPr/>
          <p:nvPr/>
        </p:nvSpPr>
        <p:spPr bwMode="auto">
          <a:xfrm>
            <a:off x="7345919" y="2221359"/>
            <a:ext cx="601663" cy="519113"/>
          </a:xfrm>
          <a:prstGeom prst="hexagon">
            <a:avLst/>
          </a:prstGeom>
          <a:solidFill>
            <a:schemeClr val="accent2">
              <a:lumMod val="60000"/>
              <a:lumOff val="40000"/>
            </a:schemeClr>
          </a:solid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r>
              <a:rPr lang="zh-CN" altLang="en-US" sz="1200" b="1" dirty="0">
                <a:solidFill>
                  <a:schemeClr val="accent1">
                    <a:lumMod val="75000"/>
                  </a:schemeClr>
                </a:solidFill>
                <a:latin typeface="微软雅黑" panose="020B0503020204020204" pitchFamily="34" charset="-122"/>
                <a:ea typeface="微软雅黑" panose="020B0503020204020204" pitchFamily="34" charset="-122"/>
              </a:rPr>
              <a:t>认证</a:t>
            </a:r>
          </a:p>
        </p:txBody>
      </p:sp>
      <p:sp>
        <p:nvSpPr>
          <p:cNvPr id="29" name="六边形 28"/>
          <p:cNvSpPr/>
          <p:nvPr/>
        </p:nvSpPr>
        <p:spPr bwMode="auto">
          <a:xfrm>
            <a:off x="8155544" y="2221359"/>
            <a:ext cx="603250" cy="519112"/>
          </a:xfrm>
          <a:prstGeom prst="hexagon">
            <a:avLst/>
          </a:prstGeom>
          <a:solidFill>
            <a:schemeClr val="accent2">
              <a:lumMod val="60000"/>
              <a:lumOff val="40000"/>
            </a:schemeClr>
          </a:solid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r>
              <a:rPr lang="zh-CN" altLang="en-US" sz="1200" b="1" dirty="0">
                <a:solidFill>
                  <a:schemeClr val="accent1">
                    <a:lumMod val="75000"/>
                  </a:schemeClr>
                </a:solidFill>
                <a:latin typeface="微软雅黑" panose="020B0503020204020204" pitchFamily="34" charset="-122"/>
                <a:ea typeface="微软雅黑" panose="020B0503020204020204" pitchFamily="34" charset="-122"/>
              </a:rPr>
              <a:t>邮件</a:t>
            </a:r>
          </a:p>
        </p:txBody>
      </p:sp>
      <p:sp>
        <p:nvSpPr>
          <p:cNvPr id="30" name="六边形 29"/>
          <p:cNvSpPr/>
          <p:nvPr/>
        </p:nvSpPr>
        <p:spPr bwMode="auto">
          <a:xfrm>
            <a:off x="6950632" y="2896046"/>
            <a:ext cx="601662" cy="519113"/>
          </a:xfrm>
          <a:prstGeom prst="hexagon">
            <a:avLst/>
          </a:prstGeom>
          <a:solidFill>
            <a:schemeClr val="accent2">
              <a:lumMod val="60000"/>
              <a:lumOff val="40000"/>
            </a:schemeClr>
          </a:solid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r>
              <a:rPr lang="zh-CN" altLang="en-US" sz="1200" b="1" dirty="0">
                <a:solidFill>
                  <a:schemeClr val="accent1">
                    <a:lumMod val="75000"/>
                  </a:schemeClr>
                </a:solidFill>
                <a:latin typeface="微软雅黑" panose="020B0503020204020204" pitchFamily="34" charset="-122"/>
                <a:ea typeface="微软雅黑" panose="020B0503020204020204" pitchFamily="34" charset="-122"/>
              </a:rPr>
              <a:t>统计</a:t>
            </a:r>
          </a:p>
        </p:txBody>
      </p:sp>
      <p:sp>
        <p:nvSpPr>
          <p:cNvPr id="31" name="六边形 30"/>
          <p:cNvSpPr/>
          <p:nvPr/>
        </p:nvSpPr>
        <p:spPr bwMode="auto">
          <a:xfrm>
            <a:off x="7750355" y="2896046"/>
            <a:ext cx="601662" cy="519113"/>
          </a:xfrm>
          <a:prstGeom prst="hexagon">
            <a:avLst/>
          </a:prstGeom>
          <a:solidFill>
            <a:schemeClr val="accent2">
              <a:lumMod val="60000"/>
              <a:lumOff val="40000"/>
            </a:schemeClr>
          </a:solid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r>
              <a:rPr lang="zh-CN" altLang="en-US" sz="1200" b="1" dirty="0">
                <a:solidFill>
                  <a:schemeClr val="accent1">
                    <a:lumMod val="75000"/>
                  </a:schemeClr>
                </a:solidFill>
                <a:latin typeface="微软雅黑" panose="020B0503020204020204" pitchFamily="34" charset="-122"/>
                <a:ea typeface="微软雅黑" panose="020B0503020204020204" pitchFamily="34" charset="-122"/>
              </a:rPr>
              <a:t>日志</a:t>
            </a:r>
          </a:p>
        </p:txBody>
      </p:sp>
      <p:sp>
        <p:nvSpPr>
          <p:cNvPr id="32" name="TextBox 3"/>
          <p:cNvSpPr txBox="1">
            <a:spLocks noChangeArrowheads="1"/>
          </p:cNvSpPr>
          <p:nvPr/>
        </p:nvSpPr>
        <p:spPr bwMode="auto">
          <a:xfrm>
            <a:off x="8870654" y="1772890"/>
            <a:ext cx="369332"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defRPr/>
            </a:pPr>
            <a:r>
              <a:rPr lang="zh-CN" altLang="en-US" sz="1200" b="1" dirty="0" smtClean="0">
                <a:solidFill>
                  <a:schemeClr val="accent6">
                    <a:lumMod val="50000"/>
                  </a:schemeClr>
                </a:solidFill>
                <a:latin typeface="微软雅黑" panose="020B0503020204020204" pitchFamily="34" charset="-122"/>
                <a:ea typeface="微软雅黑" panose="020B0503020204020204" pitchFamily="34" charset="-122"/>
              </a:rPr>
              <a:t>知识沉淀</a:t>
            </a:r>
            <a:endParaRPr lang="zh-CN" altLang="en-US" sz="1200" b="1" dirty="0">
              <a:solidFill>
                <a:schemeClr val="accent6">
                  <a:lumMod val="50000"/>
                </a:schemeClr>
              </a:solidFill>
              <a:latin typeface="微软雅黑" panose="020B0503020204020204" pitchFamily="34" charset="-122"/>
              <a:ea typeface="微软雅黑" panose="020B0503020204020204" pitchFamily="34" charset="-122"/>
            </a:endParaRPr>
          </a:p>
        </p:txBody>
      </p:sp>
      <p:cxnSp>
        <p:nvCxnSpPr>
          <p:cNvPr id="33" name="直接箭头连接符 23"/>
          <p:cNvCxnSpPr>
            <a:stCxn id="18" idx="4"/>
            <a:endCxn id="29" idx="5"/>
          </p:cNvCxnSpPr>
          <p:nvPr/>
        </p:nvCxnSpPr>
        <p:spPr bwMode="auto">
          <a:xfrm rot="16200000" flipH="1">
            <a:off x="5077413" y="-1330244"/>
            <a:ext cx="669925" cy="6433280"/>
          </a:xfrm>
          <a:prstGeom prst="bentConnector3">
            <a:avLst>
              <a:gd name="adj1" fmla="val -86620"/>
            </a:avLst>
          </a:prstGeom>
          <a:solidFill>
            <a:schemeClr val="accent1"/>
          </a:solidFill>
          <a:ln w="12700" cap="flat" cmpd="sng" algn="ctr">
            <a:solidFill>
              <a:schemeClr val="accent1">
                <a:lumMod val="75000"/>
              </a:schemeClr>
            </a:solidFill>
            <a:prstDash val="dash"/>
            <a:round/>
            <a:headEnd type="none" w="med" len="med"/>
            <a:tailEnd type="triangle"/>
          </a:ln>
          <a:effectLst/>
        </p:spPr>
      </p:cxnSp>
      <p:cxnSp>
        <p:nvCxnSpPr>
          <p:cNvPr id="34" name="直接箭头连接符 30"/>
          <p:cNvCxnSpPr>
            <a:stCxn id="18" idx="5"/>
            <a:endCxn id="26" idx="5"/>
          </p:cNvCxnSpPr>
          <p:nvPr/>
        </p:nvCxnSpPr>
        <p:spPr bwMode="auto">
          <a:xfrm rot="5400000" flipH="1" flipV="1">
            <a:off x="5377054" y="-1286190"/>
            <a:ext cx="12700" cy="5675249"/>
          </a:xfrm>
          <a:prstGeom prst="bentConnector3">
            <a:avLst>
              <a:gd name="adj1" fmla="val 2630764"/>
            </a:avLst>
          </a:prstGeom>
          <a:solidFill>
            <a:schemeClr val="accent1"/>
          </a:solidFill>
          <a:ln w="12700" cap="flat" cmpd="sng" algn="ctr">
            <a:solidFill>
              <a:schemeClr val="accent1">
                <a:lumMod val="75000"/>
              </a:schemeClr>
            </a:solidFill>
            <a:prstDash val="dash"/>
            <a:round/>
            <a:headEnd type="none" w="med" len="med"/>
            <a:tailEnd type="triangle"/>
          </a:ln>
          <a:effectLst/>
        </p:spPr>
      </p:cxnSp>
      <p:sp>
        <p:nvSpPr>
          <p:cNvPr id="35" name="TextBox 90"/>
          <p:cNvSpPr txBox="1">
            <a:spLocks noChangeArrowheads="1"/>
          </p:cNvSpPr>
          <p:nvPr/>
        </p:nvSpPr>
        <p:spPr bwMode="auto">
          <a:xfrm>
            <a:off x="251520" y="4074716"/>
            <a:ext cx="4966585" cy="276999"/>
          </a:xfrm>
          <a:prstGeom prst="rect">
            <a:avLst/>
          </a:prstGeom>
          <a:noFill/>
          <a:ln w="12700">
            <a:solidFill>
              <a:schemeClr val="accent1"/>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FontTx/>
              <a:buNone/>
            </a:pPr>
            <a:r>
              <a:rPr lang="zh-CN" altLang="en-US" sz="1200" b="1">
                <a:solidFill>
                  <a:schemeClr val="tx1">
                    <a:lumMod val="65000"/>
                    <a:lumOff val="35000"/>
                  </a:schemeClr>
                </a:solidFill>
                <a:latin typeface="微软雅黑" panose="020B0503020204020204" pitchFamily="34" charset="-122"/>
                <a:ea typeface="微软雅黑" panose="020B0503020204020204" pitchFamily="34" charset="-122"/>
              </a:rPr>
              <a:t>业务系统只需关心业务本身</a:t>
            </a:r>
          </a:p>
        </p:txBody>
      </p:sp>
      <p:cxnSp>
        <p:nvCxnSpPr>
          <p:cNvPr id="36" name="直接箭头连接符 35"/>
          <p:cNvCxnSpPr>
            <a:stCxn id="16" idx="0"/>
            <a:endCxn id="25" idx="3"/>
          </p:cNvCxnSpPr>
          <p:nvPr/>
        </p:nvCxnSpPr>
        <p:spPr bwMode="auto">
          <a:xfrm>
            <a:off x="4533622" y="2480915"/>
            <a:ext cx="2021214" cy="0"/>
          </a:xfrm>
          <a:prstGeom prst="straightConnector1">
            <a:avLst/>
          </a:prstGeom>
          <a:solidFill>
            <a:schemeClr val="accent1"/>
          </a:solidFill>
          <a:ln w="12700" cap="flat" cmpd="sng" algn="ctr">
            <a:solidFill>
              <a:schemeClr val="accent1">
                <a:lumMod val="75000"/>
              </a:schemeClr>
            </a:solidFill>
            <a:prstDash val="dash"/>
            <a:round/>
            <a:headEnd type="none" w="med" len="med"/>
            <a:tailEnd type="triangle"/>
          </a:ln>
          <a:effectLst/>
        </p:spPr>
      </p:cxnSp>
      <p:cxnSp>
        <p:nvCxnSpPr>
          <p:cNvPr id="37" name="直接箭头连接符 36"/>
          <p:cNvCxnSpPr>
            <a:stCxn id="18" idx="0"/>
            <a:endCxn id="27" idx="3"/>
          </p:cNvCxnSpPr>
          <p:nvPr/>
        </p:nvCxnSpPr>
        <p:spPr bwMode="auto">
          <a:xfrm>
            <a:off x="2669208" y="1810990"/>
            <a:ext cx="4259974" cy="1"/>
          </a:xfrm>
          <a:prstGeom prst="straightConnector1">
            <a:avLst/>
          </a:prstGeom>
          <a:solidFill>
            <a:schemeClr val="accent1"/>
          </a:solidFill>
          <a:ln w="12700" cap="flat" cmpd="sng" algn="ctr">
            <a:solidFill>
              <a:schemeClr val="accent1">
                <a:lumMod val="75000"/>
              </a:schemeClr>
            </a:solidFill>
            <a:prstDash val="dash"/>
            <a:round/>
            <a:headEnd type="none" w="med" len="med"/>
            <a:tailEnd type="triangle"/>
          </a:ln>
          <a:effectLst/>
        </p:spPr>
      </p:cxnSp>
      <p:cxnSp>
        <p:nvCxnSpPr>
          <p:cNvPr id="38" name="直接连接符 37"/>
          <p:cNvCxnSpPr/>
          <p:nvPr/>
        </p:nvCxnSpPr>
        <p:spPr bwMode="auto">
          <a:xfrm flipH="1" flipV="1">
            <a:off x="5450573" y="1067614"/>
            <a:ext cx="32714" cy="4040306"/>
          </a:xfrm>
          <a:prstGeom prst="line">
            <a:avLst/>
          </a:prstGeom>
          <a:solidFill>
            <a:schemeClr val="accent1"/>
          </a:solidFill>
          <a:ln w="19050" cap="flat" cmpd="sng" algn="ctr">
            <a:solidFill>
              <a:schemeClr val="accent6">
                <a:lumMod val="50000"/>
              </a:schemeClr>
            </a:solidFill>
            <a:prstDash val="dashDot"/>
            <a:round/>
            <a:headEnd type="none" w="med" len="med"/>
            <a:tailEnd type="none" w="med" len="med"/>
          </a:ln>
          <a:effectLst/>
        </p:spPr>
      </p:cxnSp>
      <p:sp>
        <p:nvSpPr>
          <p:cNvPr id="39" name="TextBox 88"/>
          <p:cNvSpPr txBox="1">
            <a:spLocks noChangeArrowheads="1"/>
          </p:cNvSpPr>
          <p:nvPr/>
        </p:nvSpPr>
        <p:spPr bwMode="auto">
          <a:xfrm>
            <a:off x="6345794" y="4059476"/>
            <a:ext cx="2615397" cy="276999"/>
          </a:xfrm>
          <a:prstGeom prst="rect">
            <a:avLst/>
          </a:prstGeom>
          <a:noFill/>
          <a:ln w="12700">
            <a:solidFill>
              <a:schemeClr val="accent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FontTx/>
              <a:buNone/>
            </a:pPr>
            <a:r>
              <a:rPr lang="zh-CN" altLang="en-US" sz="1200" b="1">
                <a:solidFill>
                  <a:schemeClr val="tx1">
                    <a:lumMod val="65000"/>
                    <a:lumOff val="35000"/>
                  </a:schemeClr>
                </a:solidFill>
                <a:latin typeface="微软雅黑" panose="020B0503020204020204" pitchFamily="34" charset="-122"/>
                <a:ea typeface="微软雅黑" panose="020B0503020204020204" pitchFamily="34" charset="-122"/>
              </a:rPr>
              <a:t>一次建设，多系统复用</a:t>
            </a:r>
          </a:p>
        </p:txBody>
      </p:sp>
      <p:sp>
        <p:nvSpPr>
          <p:cNvPr id="40" name="六边形 39"/>
          <p:cNvSpPr/>
          <p:nvPr/>
        </p:nvSpPr>
        <p:spPr bwMode="auto">
          <a:xfrm>
            <a:off x="3456608" y="3303592"/>
            <a:ext cx="603250" cy="519112"/>
          </a:xfrm>
          <a:prstGeom prst="hexagon">
            <a:avLst/>
          </a:prstGeom>
          <a:solidFill>
            <a:schemeClr val="bg1">
              <a:lumMod val="85000"/>
            </a:schemeClr>
          </a:solidFill>
          <a:ln w="38100" cap="flat" cmpd="sng" algn="ctr">
            <a:solidFill>
              <a:schemeClr val="accent1">
                <a:lumMod val="60000"/>
                <a:lumOff val="40000"/>
              </a:schemeClr>
            </a:solidFill>
            <a:prstDash val="sysDash"/>
            <a:round/>
            <a:headEnd type="none" w="med" len="med"/>
            <a:tailEnd type="none" w="med" len="med"/>
          </a:ln>
          <a:effectLst/>
        </p:spPr>
        <p:txBody>
          <a:bodyPr anchor="ctr"/>
          <a:lstStyle/>
          <a:p>
            <a:pPr algn="ctr" eaLnBrk="1" hangingPunct="1">
              <a:buFont typeface="Arial" pitchFamily="34" charset="0"/>
              <a:buNone/>
            </a:pPr>
            <a:r>
              <a:rPr lang="zh-CN" altLang="en-US" sz="1200" b="1" dirty="0" smtClean="0">
                <a:solidFill>
                  <a:schemeClr val="accent6">
                    <a:lumMod val="50000"/>
                  </a:schemeClr>
                </a:solidFill>
                <a:latin typeface="微软雅黑" panose="020B0503020204020204" pitchFamily="34" charset="-122"/>
                <a:ea typeface="微软雅黑" panose="020B0503020204020204" pitchFamily="34" charset="-122"/>
              </a:rPr>
              <a:t>新功能</a:t>
            </a:r>
            <a:endParaRPr lang="zh-CN" altLang="en-US" sz="1200"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41" name="六边形 40"/>
          <p:cNvSpPr/>
          <p:nvPr/>
        </p:nvSpPr>
        <p:spPr bwMode="auto">
          <a:xfrm>
            <a:off x="4220999" y="3303592"/>
            <a:ext cx="603250" cy="519112"/>
          </a:xfrm>
          <a:prstGeom prst="hexagon">
            <a:avLst/>
          </a:prstGeom>
          <a:solidFill>
            <a:schemeClr val="bg1">
              <a:lumMod val="85000"/>
            </a:schemeClr>
          </a:solidFill>
          <a:ln w="38100" cap="flat" cmpd="sng" algn="ctr">
            <a:solidFill>
              <a:schemeClr val="accent1">
                <a:lumMod val="60000"/>
                <a:lumOff val="40000"/>
              </a:schemeClr>
            </a:solidFill>
            <a:prstDash val="sysDash"/>
            <a:round/>
            <a:headEnd type="none" w="med" len="med"/>
            <a:tailEnd type="none" w="med" len="med"/>
          </a:ln>
          <a:effectLst/>
        </p:spPr>
        <p:txBody>
          <a:bodyPr anchor="ctr"/>
          <a:lstStyle/>
          <a:p>
            <a:pPr algn="ctr" eaLnBrk="1" hangingPunct="1">
              <a:buFont typeface="Arial" pitchFamily="34" charset="0"/>
              <a:buNone/>
            </a:pPr>
            <a:r>
              <a:rPr lang="zh-CN" altLang="en-US" sz="1200" b="1" dirty="0" smtClean="0">
                <a:solidFill>
                  <a:schemeClr val="accent6">
                    <a:lumMod val="50000"/>
                  </a:schemeClr>
                </a:solidFill>
                <a:latin typeface="微软雅黑" panose="020B0503020204020204" pitchFamily="34" charset="-122"/>
                <a:ea typeface="微软雅黑" panose="020B0503020204020204" pitchFamily="34" charset="-122"/>
              </a:rPr>
              <a:t>新功能</a:t>
            </a:r>
            <a:endParaRPr lang="zh-CN" altLang="en-US" sz="1200"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42" name="TextBox 90"/>
          <p:cNvSpPr txBox="1">
            <a:spLocks noChangeArrowheads="1"/>
          </p:cNvSpPr>
          <p:nvPr/>
        </p:nvSpPr>
        <p:spPr bwMode="auto">
          <a:xfrm>
            <a:off x="251520" y="4454079"/>
            <a:ext cx="4966585" cy="276999"/>
          </a:xfrm>
          <a:prstGeom prst="rect">
            <a:avLst/>
          </a:prstGeom>
          <a:noFill/>
          <a:ln w="12700">
            <a:solidFill>
              <a:schemeClr val="accent1"/>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FontTx/>
              <a:buNone/>
            </a:pPr>
            <a:r>
              <a:rPr lang="zh-CN" altLang="en-US" sz="1200" b="1" dirty="0" smtClean="0">
                <a:solidFill>
                  <a:schemeClr val="tx1">
                    <a:lumMod val="65000"/>
                    <a:lumOff val="35000"/>
                  </a:schemeClr>
                </a:solidFill>
                <a:latin typeface="微软雅黑" panose="020B0503020204020204" pitchFamily="34" charset="-122"/>
                <a:ea typeface="微软雅黑" panose="020B0503020204020204" pitchFamily="34" charset="-122"/>
              </a:rPr>
              <a:t>每个模块独立研发，并通过</a:t>
            </a:r>
            <a:r>
              <a:rPr lang="en-US" altLang="zh-CN" sz="1200" b="1" dirty="0" smtClean="0">
                <a:solidFill>
                  <a:schemeClr val="tx1">
                    <a:lumMod val="65000"/>
                    <a:lumOff val="35000"/>
                  </a:schemeClr>
                </a:solidFill>
                <a:latin typeface="微软雅黑" panose="020B0503020204020204" pitchFamily="34" charset="-122"/>
                <a:ea typeface="微软雅黑" panose="020B0503020204020204" pitchFamily="34" charset="-122"/>
              </a:rPr>
              <a:t>HTTP</a:t>
            </a:r>
            <a:r>
              <a:rPr lang="zh-CN" altLang="en-US" sz="1200" b="1" dirty="0" smtClean="0">
                <a:solidFill>
                  <a:schemeClr val="tx1">
                    <a:lumMod val="65000"/>
                    <a:lumOff val="35000"/>
                  </a:schemeClr>
                </a:solidFill>
                <a:latin typeface="微软雅黑" panose="020B0503020204020204" pitchFamily="34" charset="-122"/>
                <a:ea typeface="微软雅黑" panose="020B0503020204020204" pitchFamily="34" charset="-122"/>
              </a:rPr>
              <a:t>接口实现模块间协作</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4950831" y="676603"/>
            <a:ext cx="1968593" cy="276999"/>
          </a:xfrm>
          <a:prstGeom prst="rect">
            <a:avLst/>
          </a:prstGeom>
          <a:noFill/>
        </p:spPr>
        <p:txBody>
          <a:bodyPr wrap="square" rtlCol="0">
            <a:spAutoFit/>
          </a:bodyPr>
          <a:lstStyle/>
          <a:p>
            <a:r>
              <a:rPr lang="en-US" altLang="zh-CN" sz="1200" dirty="0" smtClean="0">
                <a:solidFill>
                  <a:schemeClr val="accent6">
                    <a:lumMod val="50000"/>
                  </a:schemeClr>
                </a:solidFill>
                <a:latin typeface="微软雅黑" panose="020B0503020204020204" pitchFamily="34" charset="-122"/>
                <a:ea typeface="微软雅黑" panose="020B0503020204020204" pitchFamily="34" charset="-122"/>
              </a:rPr>
              <a:t>HTTP </a:t>
            </a:r>
            <a:r>
              <a:rPr lang="zh-CN" altLang="en-US" sz="1200" dirty="0" smtClean="0">
                <a:solidFill>
                  <a:schemeClr val="accent6">
                    <a:lumMod val="50000"/>
                  </a:schemeClr>
                </a:solidFill>
                <a:latin typeface="微软雅黑" panose="020B0503020204020204" pitchFamily="34" charset="-122"/>
                <a:ea typeface="微软雅黑" panose="020B0503020204020204" pitchFamily="34" charset="-122"/>
              </a:rPr>
              <a:t>调用</a:t>
            </a:r>
            <a:endParaRPr lang="zh-CN" altLang="en-US" sz="1200" dirty="0">
              <a:solidFill>
                <a:schemeClr val="accent6">
                  <a:lumMod val="50000"/>
                </a:schemeClr>
              </a:solidFill>
              <a:latin typeface="微软雅黑" panose="020B0503020204020204" pitchFamily="34" charset="-122"/>
              <a:ea typeface="微软雅黑" panose="020B0503020204020204" pitchFamily="34" charset="-122"/>
            </a:endParaRPr>
          </a:p>
        </p:txBody>
      </p:sp>
      <p:cxnSp>
        <p:nvCxnSpPr>
          <p:cNvPr id="44" name="直接箭头连接符 43"/>
          <p:cNvCxnSpPr>
            <a:stCxn id="16" idx="3"/>
            <a:endCxn id="17" idx="0"/>
          </p:cNvCxnSpPr>
          <p:nvPr/>
        </p:nvCxnSpPr>
        <p:spPr bwMode="auto">
          <a:xfrm flipH="1">
            <a:off x="2705586" y="2480915"/>
            <a:ext cx="1224786" cy="674687"/>
          </a:xfrm>
          <a:prstGeom prst="straightConnector1">
            <a:avLst/>
          </a:prstGeom>
          <a:solidFill>
            <a:schemeClr val="accent1"/>
          </a:solidFill>
          <a:ln w="12700" cap="flat" cmpd="sng" algn="ctr">
            <a:solidFill>
              <a:schemeClr val="accent1">
                <a:lumMod val="75000"/>
              </a:schemeClr>
            </a:solidFill>
            <a:prstDash val="dash"/>
            <a:round/>
            <a:headEnd type="none" w="med" len="med"/>
            <a:tailEnd type="triangle"/>
          </a:ln>
          <a:effectLst/>
        </p:spPr>
      </p:cxnSp>
      <p:sp>
        <p:nvSpPr>
          <p:cNvPr id="45" name="TextBox 90"/>
          <p:cNvSpPr txBox="1">
            <a:spLocks noChangeArrowheads="1"/>
          </p:cNvSpPr>
          <p:nvPr/>
        </p:nvSpPr>
        <p:spPr bwMode="auto">
          <a:xfrm>
            <a:off x="251520" y="4830921"/>
            <a:ext cx="4966585" cy="276999"/>
          </a:xfrm>
          <a:prstGeom prst="rect">
            <a:avLst/>
          </a:prstGeom>
          <a:noFill/>
          <a:ln w="12700">
            <a:solidFill>
              <a:schemeClr val="accent1"/>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FontTx/>
              <a:buNone/>
            </a:pPr>
            <a:r>
              <a:rPr lang="zh-CN" altLang="en-US" sz="1200" b="1" dirty="0" smtClean="0">
                <a:solidFill>
                  <a:schemeClr val="tx1">
                    <a:lumMod val="65000"/>
                    <a:lumOff val="35000"/>
                  </a:schemeClr>
                </a:solidFill>
                <a:latin typeface="微软雅黑" panose="020B0503020204020204" pitchFamily="34" charset="-122"/>
                <a:ea typeface="微软雅黑" panose="020B0503020204020204" pitchFamily="34" charset="-122"/>
              </a:rPr>
              <a:t>扩展新功能，而不影响原有系统</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6" name="文本框 45"/>
          <p:cNvSpPr txBox="1"/>
          <p:nvPr/>
        </p:nvSpPr>
        <p:spPr>
          <a:xfrm>
            <a:off x="704404" y="1513874"/>
            <a:ext cx="1316309" cy="276999"/>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发送各种通知</a:t>
            </a:r>
            <a:endParaRPr lang="zh-CN" altLang="en-US" sz="1200" dirty="0">
              <a:latin typeface="微软雅黑" panose="020B0503020204020204" pitchFamily="34" charset="-122"/>
              <a:ea typeface="微软雅黑" panose="020B0503020204020204" pitchFamily="34" charset="-122"/>
            </a:endParaRPr>
          </a:p>
        </p:txBody>
      </p:sp>
      <p:sp>
        <p:nvSpPr>
          <p:cNvPr id="47" name="文本框 46"/>
          <p:cNvSpPr txBox="1"/>
          <p:nvPr/>
        </p:nvSpPr>
        <p:spPr>
          <a:xfrm>
            <a:off x="735753" y="2853907"/>
            <a:ext cx="1252821" cy="276999"/>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拉取商品信息</a:t>
            </a:r>
            <a:endParaRPr lang="zh-CN" altLang="en-US" sz="1200" dirty="0">
              <a:latin typeface="微软雅黑" panose="020B0503020204020204" pitchFamily="34" charset="-122"/>
              <a:ea typeface="微软雅黑" panose="020B0503020204020204" pitchFamily="34" charset="-122"/>
            </a:endParaRPr>
          </a:p>
        </p:txBody>
      </p:sp>
      <p:sp>
        <p:nvSpPr>
          <p:cNvPr id="48" name="文本框 47"/>
          <p:cNvSpPr txBox="1"/>
          <p:nvPr/>
        </p:nvSpPr>
        <p:spPr>
          <a:xfrm>
            <a:off x="3196789" y="2804090"/>
            <a:ext cx="1425198" cy="276999"/>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获取用户订单</a:t>
            </a:r>
            <a:endParaRPr lang="zh-CN" altLang="en-US" sz="1200" dirty="0">
              <a:latin typeface="微软雅黑" panose="020B0503020204020204" pitchFamily="34" charset="-122"/>
              <a:ea typeface="微软雅黑" panose="020B0503020204020204" pitchFamily="34" charset="-122"/>
            </a:endParaRPr>
          </a:p>
        </p:txBody>
      </p:sp>
      <p:sp>
        <p:nvSpPr>
          <p:cNvPr id="12" name="五边形 11"/>
          <p:cNvSpPr/>
          <p:nvPr/>
        </p:nvSpPr>
        <p:spPr>
          <a:xfrm>
            <a:off x="2176" y="747179"/>
            <a:ext cx="1329464" cy="429823"/>
          </a:xfrm>
          <a:prstGeom prst="homePlate">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举</a:t>
            </a:r>
            <a:r>
              <a:rPr lang="zh-CN" altLang="en-US" sz="1400" dirty="0" smtClean="0">
                <a:latin typeface="微软雅黑" panose="020B0503020204020204" pitchFamily="34" charset="-122"/>
                <a:ea typeface="微软雅黑" panose="020B0503020204020204" pitchFamily="34" charset="-122"/>
              </a:rPr>
              <a:t>个例子</a:t>
            </a:r>
            <a:endParaRPr lang="zh-CN" altLang="en-US" sz="1400" dirty="0">
              <a:latin typeface="微软雅黑" panose="020B0503020204020204" pitchFamily="34" charset="-122"/>
              <a:ea typeface="微软雅黑" panose="020B0503020204020204" pitchFamily="34" charset="-122"/>
            </a:endParaRPr>
          </a:p>
        </p:txBody>
      </p:sp>
      <p:pic>
        <p:nvPicPr>
          <p:cNvPr id="49" name="图片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spTree>
    <p:extLst>
      <p:ext uri="{BB962C8B-B14F-4D97-AF65-F5344CB8AC3E}">
        <p14:creationId xmlns:p14="http://schemas.microsoft.com/office/powerpoint/2010/main" val="8502237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a:t>
            </a:r>
            <a:r>
              <a:rPr lang="zh-CN" altLang="en-US" dirty="0" smtClean="0"/>
              <a:t>服务架构</a:t>
            </a:r>
            <a:endParaRPr lang="zh-CN" altLang="en-US" dirty="0"/>
          </a:p>
        </p:txBody>
      </p:sp>
      <p:sp>
        <p:nvSpPr>
          <p:cNvPr id="59" name="矩形 58"/>
          <p:cNvSpPr/>
          <p:nvPr/>
        </p:nvSpPr>
        <p:spPr>
          <a:xfrm>
            <a:off x="251520" y="1563638"/>
            <a:ext cx="3814014" cy="3097451"/>
          </a:xfrm>
          <a:prstGeom prst="rect">
            <a:avLst/>
          </a:prstGeom>
        </p:spPr>
        <p:txBody>
          <a:bodyPr wrap="square">
            <a:spAutoFit/>
          </a:bodyPr>
          <a:lstStyle/>
          <a:p>
            <a:pPr marL="342900" indent="-342900">
              <a:lnSpc>
                <a:spcPct val="150000"/>
              </a:lnSpc>
              <a:spcBef>
                <a:spcPts val="1200"/>
              </a:spcBef>
              <a:buFont typeface="Wingdings" panose="05000000000000000000" pitchFamily="2" charset="2"/>
              <a:buChar char="n"/>
              <a:defRPr/>
            </a:pPr>
            <a:r>
              <a:rPr lang="zh-CN" altLang="en-US" sz="1600" dirty="0" smtClean="0">
                <a:solidFill>
                  <a:schemeClr val="accent6">
                    <a:lumMod val="50000"/>
                  </a:schemeClr>
                </a:solidFill>
                <a:latin typeface="微软雅黑" panose="020B0503020204020204" pitchFamily="34" charset="-122"/>
                <a:ea typeface="微软雅黑" panose="020B0503020204020204" pitchFamily="34" charset="-122"/>
              </a:rPr>
              <a:t>将大系统分解成小系统，减小系统的复杂性</a:t>
            </a:r>
            <a:endParaRPr lang="en-US" altLang="zh-CN" sz="1600" dirty="0" smtClean="0">
              <a:solidFill>
                <a:schemeClr val="accent6">
                  <a:lumMod val="50000"/>
                </a:schemeClr>
              </a:solidFill>
              <a:latin typeface="微软雅黑" panose="020B0503020204020204" pitchFamily="34" charset="-122"/>
              <a:ea typeface="微软雅黑" panose="020B0503020204020204" pitchFamily="34" charset="-122"/>
            </a:endParaRPr>
          </a:p>
          <a:p>
            <a:pPr marL="342900" indent="-342900">
              <a:lnSpc>
                <a:spcPct val="150000"/>
              </a:lnSpc>
              <a:spcBef>
                <a:spcPts val="1200"/>
              </a:spcBef>
              <a:buFont typeface="Wingdings" panose="05000000000000000000" pitchFamily="2" charset="2"/>
              <a:buChar char="n"/>
              <a:defRPr/>
            </a:pPr>
            <a:r>
              <a:rPr lang="zh-CN" altLang="en-US" sz="1600" dirty="0" smtClean="0">
                <a:solidFill>
                  <a:schemeClr val="accent6">
                    <a:lumMod val="50000"/>
                  </a:schemeClr>
                </a:solidFill>
                <a:latin typeface="微软雅黑" panose="020B0503020204020204" pitchFamily="34" charset="-122"/>
                <a:ea typeface="微软雅黑" panose="020B0503020204020204" pitchFamily="34" charset="-122"/>
              </a:rPr>
              <a:t>仍然延续现有的技术路线，开发方法上没有变化</a:t>
            </a:r>
            <a:endParaRPr lang="en-US" altLang="zh-CN" sz="1600" dirty="0" smtClean="0">
              <a:solidFill>
                <a:schemeClr val="accent6">
                  <a:lumMod val="50000"/>
                </a:schemeClr>
              </a:solidFill>
              <a:latin typeface="微软雅黑" panose="020B0503020204020204" pitchFamily="34" charset="-122"/>
              <a:ea typeface="微软雅黑" panose="020B0503020204020204" pitchFamily="34" charset="-122"/>
            </a:endParaRPr>
          </a:p>
          <a:p>
            <a:pPr marL="342900" indent="-342900">
              <a:lnSpc>
                <a:spcPct val="150000"/>
              </a:lnSpc>
              <a:spcBef>
                <a:spcPts val="1200"/>
              </a:spcBef>
              <a:buFont typeface="Wingdings" panose="05000000000000000000" pitchFamily="2" charset="2"/>
              <a:buChar char="n"/>
              <a:defRPr/>
            </a:pPr>
            <a:r>
              <a:rPr lang="zh-CN" altLang="en-US" sz="1600" dirty="0" smtClean="0">
                <a:solidFill>
                  <a:schemeClr val="accent6">
                    <a:lumMod val="50000"/>
                  </a:schemeClr>
                </a:solidFill>
                <a:latin typeface="微软雅黑" panose="020B0503020204020204" pitchFamily="34" charset="-122"/>
                <a:ea typeface="微软雅黑" panose="020B0503020204020204" pitchFamily="34" charset="-122"/>
              </a:rPr>
              <a:t>通过</a:t>
            </a:r>
            <a:r>
              <a:rPr lang="en-US" altLang="zh-CN" sz="1600" dirty="0" smtClean="0">
                <a:solidFill>
                  <a:schemeClr val="accent6">
                    <a:lumMod val="50000"/>
                  </a:schemeClr>
                </a:solidFill>
                <a:latin typeface="微软雅黑" panose="020B0503020204020204" pitchFamily="34" charset="-122"/>
                <a:ea typeface="微软雅黑" panose="020B0503020204020204" pitchFamily="34" charset="-122"/>
              </a:rPr>
              <a:t>API</a:t>
            </a:r>
            <a:r>
              <a:rPr lang="zh-CN" altLang="en-US" sz="1600" dirty="0" smtClean="0">
                <a:solidFill>
                  <a:schemeClr val="accent6">
                    <a:lumMod val="50000"/>
                  </a:schemeClr>
                </a:solidFill>
                <a:latin typeface="微软雅黑" panose="020B0503020204020204" pitchFamily="34" charset="-122"/>
                <a:ea typeface="微软雅黑" panose="020B0503020204020204" pitchFamily="34" charset="-122"/>
              </a:rPr>
              <a:t>调用，将多个小系统有机地联系起来</a:t>
            </a:r>
            <a:endParaRPr lang="en-US" altLang="zh-CN" sz="1600" dirty="0" smtClean="0">
              <a:solidFill>
                <a:schemeClr val="accent6">
                  <a:lumMod val="50000"/>
                </a:schemeClr>
              </a:solidFill>
              <a:latin typeface="微软雅黑" panose="020B0503020204020204" pitchFamily="34" charset="-122"/>
              <a:ea typeface="微软雅黑" panose="020B0503020204020204" pitchFamily="34" charset="-122"/>
            </a:endParaRPr>
          </a:p>
          <a:p>
            <a:pPr>
              <a:lnSpc>
                <a:spcPct val="150000"/>
              </a:lnSpc>
              <a:spcBef>
                <a:spcPts val="1200"/>
              </a:spcBef>
              <a:defRPr/>
            </a:pPr>
            <a:r>
              <a:rPr lang="zh-CN" altLang="en-US" sz="1600" b="1" dirty="0" smtClean="0">
                <a:solidFill>
                  <a:schemeClr val="accent6">
                    <a:lumMod val="50000"/>
                  </a:schemeClr>
                </a:solidFill>
                <a:latin typeface="微软雅黑" panose="020B0503020204020204" pitchFamily="34" charset="-122"/>
                <a:ea typeface="微软雅黑" panose="020B0503020204020204" pitchFamily="34" charset="-122"/>
              </a:rPr>
              <a:t>仅此而已</a:t>
            </a:r>
            <a:endParaRPr lang="en-US" altLang="zh-CN" sz="1600" b="1" dirty="0">
              <a:solidFill>
                <a:schemeClr val="accent6">
                  <a:lumMod val="50000"/>
                </a:schemeClr>
              </a:solidFill>
              <a:latin typeface="微软雅黑" panose="020B0503020204020204" pitchFamily="34" charset="-122"/>
              <a:ea typeface="微软雅黑" panose="020B0503020204020204" pitchFamily="34" charset="-122"/>
            </a:endParaRPr>
          </a:p>
        </p:txBody>
      </p:sp>
      <p:pic>
        <p:nvPicPr>
          <p:cNvPr id="60" name="Picture 2" descr="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769254"/>
            <a:ext cx="3672408" cy="3747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文本框 60"/>
          <p:cNvSpPr txBox="1"/>
          <p:nvPr/>
        </p:nvSpPr>
        <p:spPr>
          <a:xfrm>
            <a:off x="5261623" y="4517073"/>
            <a:ext cx="3418565" cy="523220"/>
          </a:xfrm>
          <a:prstGeom prst="rect">
            <a:avLst/>
          </a:prstGeom>
          <a:noFill/>
        </p:spPr>
        <p:txBody>
          <a:bodyPr wrap="none" rtlCol="0">
            <a:spAutoFit/>
          </a:bodyPr>
          <a:lstStyle/>
          <a:p>
            <a:r>
              <a:rPr lang="zh-CN" altLang="en-US" sz="1400" dirty="0" smtClean="0">
                <a:solidFill>
                  <a:schemeClr val="accent6">
                    <a:lumMod val="75000"/>
                  </a:schemeClr>
                </a:solidFill>
                <a:latin typeface="微软雅黑" panose="020B0503020204020204" pitchFamily="34" charset="-122"/>
                <a:ea typeface="微软雅黑" panose="020B0503020204020204" pitchFamily="34" charset="-122"/>
              </a:rPr>
              <a:t>世界十大架构师之一的</a:t>
            </a:r>
            <a:r>
              <a:rPr lang="en-US" altLang="zh-CN" sz="1400" dirty="0" smtClean="0">
                <a:solidFill>
                  <a:schemeClr val="accent6">
                    <a:lumMod val="75000"/>
                  </a:schemeClr>
                </a:solidFill>
                <a:latin typeface="微软雅黑" panose="020B0503020204020204" pitchFamily="34" charset="-122"/>
                <a:ea typeface="微软雅黑" panose="020B0503020204020204" pitchFamily="34" charset="-122"/>
              </a:rPr>
              <a:t>Chris Richardson</a:t>
            </a:r>
          </a:p>
          <a:p>
            <a:r>
              <a:rPr lang="zh-CN" altLang="en-US" sz="1400" dirty="0" smtClean="0">
                <a:solidFill>
                  <a:schemeClr val="accent6">
                    <a:lumMod val="75000"/>
                  </a:schemeClr>
                </a:solidFill>
                <a:latin typeface="微软雅黑" panose="020B0503020204020204" pitchFamily="34" charset="-122"/>
                <a:ea typeface="微软雅黑" panose="020B0503020204020204" pitchFamily="34" charset="-122"/>
              </a:rPr>
              <a:t>设计的打车系统</a:t>
            </a:r>
            <a:endParaRPr lang="zh-CN" altLang="en-US" sz="1400" dirty="0">
              <a:solidFill>
                <a:schemeClr val="accent6">
                  <a:lumMod val="75000"/>
                </a:schemeClr>
              </a:solidFill>
              <a:latin typeface="微软雅黑" panose="020B0503020204020204" pitchFamily="34" charset="-122"/>
              <a:ea typeface="微软雅黑" panose="020B0503020204020204" pitchFamily="34" charset="-122"/>
            </a:endParaRPr>
          </a:p>
        </p:txBody>
      </p:sp>
      <p:cxnSp>
        <p:nvCxnSpPr>
          <p:cNvPr id="62" name="直接连接符 61"/>
          <p:cNvCxnSpPr/>
          <p:nvPr/>
        </p:nvCxnSpPr>
        <p:spPr bwMode="auto">
          <a:xfrm flipH="1" flipV="1">
            <a:off x="4411351" y="843558"/>
            <a:ext cx="32714" cy="4040306"/>
          </a:xfrm>
          <a:prstGeom prst="line">
            <a:avLst/>
          </a:prstGeom>
          <a:solidFill>
            <a:schemeClr val="accent1"/>
          </a:solidFill>
          <a:ln w="19050" cap="flat" cmpd="sng" algn="ctr">
            <a:solidFill>
              <a:schemeClr val="accent6">
                <a:lumMod val="50000"/>
              </a:schemeClr>
            </a:solidFill>
            <a:prstDash val="dashDot"/>
            <a:round/>
            <a:headEnd type="none" w="med" len="med"/>
            <a:tailEnd type="none" w="med" len="med"/>
          </a:ln>
          <a:effectLst/>
        </p:spPr>
      </p:cxnSp>
      <p:sp>
        <p:nvSpPr>
          <p:cNvPr id="63" name="五边形 62"/>
          <p:cNvSpPr/>
          <p:nvPr/>
        </p:nvSpPr>
        <p:spPr>
          <a:xfrm>
            <a:off x="2176" y="747179"/>
            <a:ext cx="2841632" cy="429823"/>
          </a:xfrm>
          <a:prstGeom prst="homePlate">
            <a:avLst/>
          </a:prstGeom>
          <a:ln>
            <a:noFill/>
          </a:ln>
        </p:spPr>
        <p:style>
          <a:lnRef idx="3">
            <a:schemeClr val="lt1"/>
          </a:lnRef>
          <a:fillRef idx="1">
            <a:schemeClr val="accent6"/>
          </a:fillRef>
          <a:effectRef idx="1">
            <a:schemeClr val="accent6"/>
          </a:effectRef>
          <a:fontRef idx="minor">
            <a:schemeClr val="lt1"/>
          </a:fontRef>
        </p:style>
        <p:txBody>
          <a:bodyPr rtlCol="0" anchor="ctr"/>
          <a:lstStyle/>
          <a:p>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打消顾虑，微服务架构很简单</a:t>
            </a:r>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spTree>
    <p:extLst>
      <p:ext uri="{BB962C8B-B14F-4D97-AF65-F5344CB8AC3E}">
        <p14:creationId xmlns:p14="http://schemas.microsoft.com/office/powerpoint/2010/main" val="3264403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a:t>
            </a:r>
            <a:r>
              <a:rPr lang="zh-CN" altLang="en-US" dirty="0" smtClean="0"/>
              <a:t>服务架构</a:t>
            </a:r>
            <a:endParaRPr lang="zh-CN" altLang="en-US" dirty="0"/>
          </a:p>
        </p:txBody>
      </p:sp>
      <p:sp>
        <p:nvSpPr>
          <p:cNvPr id="63" name="五边形 62"/>
          <p:cNvSpPr/>
          <p:nvPr/>
        </p:nvSpPr>
        <p:spPr>
          <a:xfrm>
            <a:off x="2176" y="747179"/>
            <a:ext cx="2841632" cy="429823"/>
          </a:xfrm>
          <a:prstGeom prst="homePlate">
            <a:avLst/>
          </a:prstGeom>
          <a:ln>
            <a:noFill/>
          </a:ln>
        </p:spPr>
        <p:style>
          <a:lnRef idx="3">
            <a:schemeClr val="lt1"/>
          </a:lnRef>
          <a:fillRef idx="1">
            <a:schemeClr val="accent6"/>
          </a:fillRef>
          <a:effectRef idx="1">
            <a:schemeClr val="accent6"/>
          </a:effectRef>
          <a:fontRef idx="minor">
            <a:schemeClr val="lt1"/>
          </a:fontRef>
        </p:style>
        <p:txBody>
          <a:bodyPr rtlCol="0" anchor="ctr"/>
          <a:lstStyle/>
          <a:p>
            <a:r>
              <a:rPr lang="zh-CN" altLang="en-US" sz="1400" dirty="0">
                <a:latin typeface="微软雅黑" panose="020B0503020204020204" pitchFamily="34" charset="-122"/>
                <a:ea typeface="微软雅黑" panose="020B0503020204020204" pitchFamily="34" charset="-122"/>
              </a:rPr>
              <a:t>微服务架构下的迭代交付</a:t>
            </a:r>
            <a:endParaRPr lang="zh-CN" altLang="en-US"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9" name="组合 8"/>
          <p:cNvGrpSpPr/>
          <p:nvPr/>
        </p:nvGrpSpPr>
        <p:grpSpPr>
          <a:xfrm>
            <a:off x="126580" y="1653835"/>
            <a:ext cx="3882832" cy="2253595"/>
            <a:chOff x="-249272" y="1480076"/>
            <a:chExt cx="5040047" cy="2853312"/>
          </a:xfrm>
          <a:solidFill>
            <a:schemeClr val="accent5">
              <a:lumMod val="75000"/>
            </a:schemeClr>
          </a:solidFill>
        </p:grpSpPr>
        <p:sp>
          <p:nvSpPr>
            <p:cNvPr id="10" name="六边形 9"/>
            <p:cNvSpPr/>
            <p:nvPr/>
          </p:nvSpPr>
          <p:spPr bwMode="auto">
            <a:xfrm>
              <a:off x="1176338" y="2179256"/>
              <a:ext cx="2625725" cy="2154132"/>
            </a:xfrm>
            <a:prstGeom prst="hexagon">
              <a:avLst/>
            </a:prstGeom>
            <a:grp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endParaRPr lang="zh-CN" altLang="en-US" sz="2400" b="1" dirty="0">
                <a:solidFill>
                  <a:schemeClr val="bg1"/>
                </a:solidFill>
              </a:endParaRPr>
            </a:p>
          </p:txBody>
        </p:sp>
        <p:sp>
          <p:nvSpPr>
            <p:cNvPr id="11" name="六边形 10"/>
            <p:cNvSpPr/>
            <p:nvPr/>
          </p:nvSpPr>
          <p:spPr bwMode="auto">
            <a:xfrm>
              <a:off x="1787525" y="2265359"/>
              <a:ext cx="603250" cy="519112"/>
            </a:xfrm>
            <a:prstGeom prst="hexagon">
              <a:avLst/>
            </a:prstGeom>
            <a:solidFill>
              <a:srgbClr val="00B050"/>
            </a:solid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endParaRPr lang="zh-CN" altLang="en-US" sz="2400" b="1" dirty="0">
                <a:solidFill>
                  <a:schemeClr val="bg1"/>
                </a:solidFill>
              </a:endParaRPr>
            </a:p>
          </p:txBody>
        </p:sp>
        <p:sp>
          <p:nvSpPr>
            <p:cNvPr id="12" name="六边形 11"/>
            <p:cNvSpPr/>
            <p:nvPr/>
          </p:nvSpPr>
          <p:spPr bwMode="auto">
            <a:xfrm>
              <a:off x="2571750" y="2284409"/>
              <a:ext cx="601663" cy="519112"/>
            </a:xfrm>
            <a:prstGeom prst="hexagon">
              <a:avLst/>
            </a:prstGeom>
            <a:solidFill>
              <a:srgbClr val="00B050"/>
            </a:solid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endParaRPr lang="zh-CN" altLang="en-US" sz="2400" b="1" dirty="0">
                <a:solidFill>
                  <a:schemeClr val="bg1"/>
                </a:solidFill>
              </a:endParaRPr>
            </a:p>
          </p:txBody>
        </p:sp>
        <p:sp>
          <p:nvSpPr>
            <p:cNvPr id="13" name="六边形 12"/>
            <p:cNvSpPr/>
            <p:nvPr/>
          </p:nvSpPr>
          <p:spPr bwMode="auto">
            <a:xfrm>
              <a:off x="1390650" y="2924543"/>
              <a:ext cx="603250" cy="519112"/>
            </a:xfrm>
            <a:prstGeom prst="hexagon">
              <a:avLst/>
            </a:prstGeom>
            <a:solidFill>
              <a:srgbClr val="00B050"/>
            </a:solid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endParaRPr lang="zh-CN" altLang="en-US" sz="2400" b="1" dirty="0">
                <a:solidFill>
                  <a:schemeClr val="bg1"/>
                </a:solidFill>
              </a:endParaRPr>
            </a:p>
          </p:txBody>
        </p:sp>
        <p:sp>
          <p:nvSpPr>
            <p:cNvPr id="14" name="六边形 13"/>
            <p:cNvSpPr/>
            <p:nvPr/>
          </p:nvSpPr>
          <p:spPr bwMode="auto">
            <a:xfrm>
              <a:off x="2174875" y="2924543"/>
              <a:ext cx="601663" cy="519112"/>
            </a:xfrm>
            <a:prstGeom prst="hexagon">
              <a:avLst/>
            </a:prstGeom>
            <a:grp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endParaRPr lang="zh-CN" altLang="en-US" sz="2400" b="1" dirty="0">
                <a:solidFill>
                  <a:schemeClr val="bg1"/>
                </a:solidFill>
              </a:endParaRPr>
            </a:p>
          </p:txBody>
        </p:sp>
        <p:sp>
          <p:nvSpPr>
            <p:cNvPr id="15" name="六边形 14"/>
            <p:cNvSpPr/>
            <p:nvPr/>
          </p:nvSpPr>
          <p:spPr bwMode="auto">
            <a:xfrm>
              <a:off x="2984500" y="2910255"/>
              <a:ext cx="603250" cy="519113"/>
            </a:xfrm>
            <a:prstGeom prst="hexagon">
              <a:avLst/>
            </a:prstGeom>
            <a:grp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endParaRPr lang="zh-CN" altLang="en-US" sz="2400" b="1" dirty="0">
                <a:solidFill>
                  <a:schemeClr val="bg1"/>
                </a:solidFill>
              </a:endParaRPr>
            </a:p>
          </p:txBody>
        </p:sp>
        <p:sp>
          <p:nvSpPr>
            <p:cNvPr id="16" name="六边形 15"/>
            <p:cNvSpPr/>
            <p:nvPr/>
          </p:nvSpPr>
          <p:spPr bwMode="auto">
            <a:xfrm>
              <a:off x="1779588" y="3584943"/>
              <a:ext cx="601662" cy="519112"/>
            </a:xfrm>
            <a:prstGeom prst="hexagon">
              <a:avLst/>
            </a:prstGeom>
            <a:grp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endParaRPr lang="zh-CN" altLang="en-US" sz="2400" b="1" dirty="0">
                <a:solidFill>
                  <a:schemeClr val="bg1"/>
                </a:solidFill>
              </a:endParaRPr>
            </a:p>
          </p:txBody>
        </p:sp>
        <p:sp>
          <p:nvSpPr>
            <p:cNvPr id="17" name="六边形 16"/>
            <p:cNvSpPr/>
            <p:nvPr/>
          </p:nvSpPr>
          <p:spPr bwMode="auto">
            <a:xfrm>
              <a:off x="2563813" y="3584943"/>
              <a:ext cx="601662" cy="519112"/>
            </a:xfrm>
            <a:prstGeom prst="hexagon">
              <a:avLst/>
            </a:prstGeom>
            <a:grp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endParaRPr lang="zh-CN" altLang="en-US" sz="2400" b="1" dirty="0">
                <a:solidFill>
                  <a:schemeClr val="bg1"/>
                </a:solidFill>
              </a:endParaRPr>
            </a:p>
          </p:txBody>
        </p:sp>
        <p:sp>
          <p:nvSpPr>
            <p:cNvPr id="18" name="TextBox 3"/>
            <p:cNvSpPr txBox="1">
              <a:spLocks noChangeArrowheads="1"/>
            </p:cNvSpPr>
            <p:nvPr/>
          </p:nvSpPr>
          <p:spPr bwMode="auto">
            <a:xfrm>
              <a:off x="-249272" y="2339094"/>
              <a:ext cx="719108" cy="168116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defRPr/>
              </a:pPr>
              <a:r>
                <a:rPr lang="zh-CN" altLang="en-US" sz="2400" b="1" dirty="0">
                  <a:solidFill>
                    <a:schemeClr val="accent6">
                      <a:lumMod val="50000"/>
                    </a:schemeClr>
                  </a:solidFill>
                  <a:latin typeface="微软雅黑" panose="020B0503020204020204" pitchFamily="34" charset="-122"/>
                  <a:ea typeface="微软雅黑" panose="020B0503020204020204" pitchFamily="34" charset="-122"/>
                </a:rPr>
                <a:t>业务系统</a:t>
              </a:r>
            </a:p>
          </p:txBody>
        </p:sp>
        <p:sp>
          <p:nvSpPr>
            <p:cNvPr id="19" name="TextBox 3"/>
            <p:cNvSpPr txBox="1"/>
            <p:nvPr/>
          </p:nvSpPr>
          <p:spPr>
            <a:xfrm>
              <a:off x="3066759" y="1480076"/>
              <a:ext cx="1724016" cy="389681"/>
            </a:xfrm>
            <a:prstGeom prst="rect">
              <a:avLst/>
            </a:prstGeom>
            <a:noFill/>
          </p:spPr>
          <p:txBody>
            <a:bodyPr wrap="square">
              <a:spAutoFit/>
            </a:bodyPr>
            <a:lstStyle/>
            <a:p>
              <a:pPr>
                <a:defRPr/>
              </a:pPr>
              <a:r>
                <a:rPr lang="zh-CN" altLang="en-US" sz="1400" dirty="0">
                  <a:solidFill>
                    <a:schemeClr val="accent6">
                      <a:lumMod val="50000"/>
                    </a:schemeClr>
                  </a:solidFill>
                  <a:latin typeface="微软雅黑" panose="020B0503020204020204" pitchFamily="34" charset="-122"/>
                  <a:ea typeface="微软雅黑" panose="020B0503020204020204" pitchFamily="34" charset="-122"/>
                </a:rPr>
                <a:t>权限管理系统</a:t>
              </a:r>
            </a:p>
          </p:txBody>
        </p:sp>
        <p:cxnSp>
          <p:nvCxnSpPr>
            <p:cNvPr id="20" name="直接连接符 19"/>
            <p:cNvCxnSpPr>
              <a:endCxn id="19" idx="2"/>
            </p:cNvCxnSpPr>
            <p:nvPr/>
          </p:nvCxnSpPr>
          <p:spPr bwMode="auto">
            <a:xfrm flipV="1">
              <a:off x="2765135" y="1869757"/>
              <a:ext cx="1163633" cy="802531"/>
            </a:xfrm>
            <a:prstGeom prst="line">
              <a:avLst/>
            </a:prstGeom>
            <a:grpFill/>
            <a:ln w="9525" cap="flat" cmpd="sng" algn="ctr">
              <a:solidFill>
                <a:schemeClr val="bg1">
                  <a:lumMod val="65000"/>
                </a:schemeClr>
              </a:solidFill>
              <a:prstDash val="solid"/>
              <a:round/>
              <a:headEnd type="none" w="med" len="med"/>
              <a:tailEnd type="none" w="med" len="med"/>
            </a:ln>
            <a:effectLst/>
          </p:spPr>
        </p:cxnSp>
        <p:sp>
          <p:nvSpPr>
            <p:cNvPr id="22" name="TextBox 56"/>
            <p:cNvSpPr txBox="1"/>
            <p:nvPr/>
          </p:nvSpPr>
          <p:spPr>
            <a:xfrm>
              <a:off x="1390650" y="1481637"/>
              <a:ext cx="1635857" cy="389681"/>
            </a:xfrm>
            <a:prstGeom prst="rect">
              <a:avLst/>
            </a:prstGeom>
            <a:noFill/>
          </p:spPr>
          <p:txBody>
            <a:bodyPr wrap="square">
              <a:spAutoFit/>
            </a:bodyPr>
            <a:lstStyle/>
            <a:p>
              <a:pPr>
                <a:defRPr/>
              </a:pPr>
              <a:r>
                <a:rPr lang="zh-CN" altLang="en-US" sz="1400" dirty="0">
                  <a:solidFill>
                    <a:schemeClr val="accent6">
                      <a:lumMod val="50000"/>
                    </a:schemeClr>
                  </a:solidFill>
                  <a:latin typeface="微软雅黑" panose="020B0503020204020204" pitchFamily="34" charset="-122"/>
                  <a:ea typeface="微软雅黑" panose="020B0503020204020204" pitchFamily="34" charset="-122"/>
                </a:rPr>
                <a:t>单点登录系统</a:t>
              </a:r>
            </a:p>
          </p:txBody>
        </p:sp>
        <p:cxnSp>
          <p:nvCxnSpPr>
            <p:cNvPr id="23" name="直接连接符 22"/>
            <p:cNvCxnSpPr/>
            <p:nvPr/>
          </p:nvCxnSpPr>
          <p:spPr bwMode="auto">
            <a:xfrm flipH="1" flipV="1">
              <a:off x="2041525" y="1932872"/>
              <a:ext cx="47625" cy="527050"/>
            </a:xfrm>
            <a:prstGeom prst="line">
              <a:avLst/>
            </a:prstGeom>
            <a:grpFill/>
            <a:ln w="9525" cap="flat" cmpd="sng" algn="ctr">
              <a:solidFill>
                <a:schemeClr val="bg1">
                  <a:lumMod val="65000"/>
                </a:schemeClr>
              </a:solidFill>
              <a:prstDash val="solid"/>
              <a:round/>
              <a:headEnd type="none" w="med" len="med"/>
              <a:tailEnd type="none" w="med" len="med"/>
            </a:ln>
            <a:effectLst/>
          </p:spPr>
        </p:cxnSp>
        <p:sp>
          <p:nvSpPr>
            <p:cNvPr id="24" name="TextBox 57"/>
            <p:cNvSpPr txBox="1"/>
            <p:nvPr/>
          </p:nvSpPr>
          <p:spPr>
            <a:xfrm>
              <a:off x="46755" y="1519684"/>
              <a:ext cx="1177607" cy="389681"/>
            </a:xfrm>
            <a:prstGeom prst="rect">
              <a:avLst/>
            </a:prstGeom>
            <a:noFill/>
          </p:spPr>
          <p:txBody>
            <a:bodyPr wrap="square">
              <a:spAutoFit/>
            </a:bodyPr>
            <a:lstStyle/>
            <a:p>
              <a:pPr>
                <a:defRPr/>
              </a:pPr>
              <a:r>
                <a:rPr lang="zh-CN" altLang="en-US" sz="1400" dirty="0" smtClean="0">
                  <a:solidFill>
                    <a:schemeClr val="accent6">
                      <a:lumMod val="50000"/>
                    </a:schemeClr>
                  </a:solidFill>
                  <a:latin typeface="微软雅黑" panose="020B0503020204020204" pitchFamily="34" charset="-122"/>
                  <a:ea typeface="微软雅黑" panose="020B0503020204020204" pitchFamily="34" charset="-122"/>
                </a:rPr>
                <a:t>配置系统</a:t>
              </a:r>
              <a:endParaRPr lang="zh-CN" altLang="en-US" sz="1400" dirty="0">
                <a:solidFill>
                  <a:schemeClr val="accent6">
                    <a:lumMod val="50000"/>
                  </a:schemeClr>
                </a:solidFill>
                <a:latin typeface="微软雅黑" panose="020B0503020204020204" pitchFamily="34" charset="-122"/>
                <a:ea typeface="微软雅黑" panose="020B0503020204020204" pitchFamily="34" charset="-122"/>
              </a:endParaRPr>
            </a:p>
          </p:txBody>
        </p:sp>
        <p:cxnSp>
          <p:nvCxnSpPr>
            <p:cNvPr id="25" name="直接连接符 24"/>
            <p:cNvCxnSpPr>
              <a:endCxn id="24" idx="2"/>
            </p:cNvCxnSpPr>
            <p:nvPr/>
          </p:nvCxnSpPr>
          <p:spPr bwMode="auto">
            <a:xfrm flipH="1" flipV="1">
              <a:off x="635559" y="1909365"/>
              <a:ext cx="799781" cy="1227188"/>
            </a:xfrm>
            <a:prstGeom prst="line">
              <a:avLst/>
            </a:prstGeom>
            <a:grpFill/>
            <a:ln w="9525" cap="flat" cmpd="sng" algn="ctr">
              <a:solidFill>
                <a:schemeClr val="bg1">
                  <a:lumMod val="65000"/>
                </a:schemeClr>
              </a:solidFill>
              <a:prstDash val="solid"/>
              <a:round/>
              <a:headEnd type="none" w="med" len="med"/>
              <a:tailEnd type="none" w="med" len="med"/>
            </a:ln>
            <a:effectLst/>
          </p:spPr>
        </p:cxnSp>
      </p:grpSp>
      <p:grpSp>
        <p:nvGrpSpPr>
          <p:cNvPr id="26" name="组合 25"/>
          <p:cNvGrpSpPr/>
          <p:nvPr/>
        </p:nvGrpSpPr>
        <p:grpSpPr>
          <a:xfrm>
            <a:off x="3995936" y="1653833"/>
            <a:ext cx="2032978" cy="2256426"/>
            <a:chOff x="4587752" y="1544317"/>
            <a:chExt cx="2625725" cy="2766114"/>
          </a:xfrm>
          <a:solidFill>
            <a:schemeClr val="accent5">
              <a:lumMod val="75000"/>
            </a:schemeClr>
          </a:solidFill>
        </p:grpSpPr>
        <p:sp>
          <p:nvSpPr>
            <p:cNvPr id="27" name="六边形 26"/>
            <p:cNvSpPr/>
            <p:nvPr/>
          </p:nvSpPr>
          <p:spPr bwMode="auto">
            <a:xfrm>
              <a:off x="4587752" y="2221281"/>
              <a:ext cx="2625725" cy="2089150"/>
            </a:xfrm>
            <a:prstGeom prst="hexagon">
              <a:avLst/>
            </a:prstGeom>
            <a:grp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endParaRPr lang="zh-CN" altLang="en-US" sz="2400" b="1" dirty="0">
                <a:solidFill>
                  <a:schemeClr val="bg1"/>
                </a:solidFill>
              </a:endParaRPr>
            </a:p>
          </p:txBody>
        </p:sp>
        <p:sp>
          <p:nvSpPr>
            <p:cNvPr id="28" name="六边形 27"/>
            <p:cNvSpPr/>
            <p:nvPr/>
          </p:nvSpPr>
          <p:spPr bwMode="auto">
            <a:xfrm>
              <a:off x="5198939" y="2307958"/>
              <a:ext cx="603250" cy="519114"/>
            </a:xfrm>
            <a:prstGeom prst="hexagon">
              <a:avLst/>
            </a:prstGeom>
            <a:solidFill>
              <a:srgbClr val="00B050"/>
            </a:solid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endParaRPr lang="zh-CN" altLang="en-US" sz="2400" b="1" dirty="0">
                <a:solidFill>
                  <a:schemeClr val="bg1"/>
                </a:solidFill>
              </a:endParaRPr>
            </a:p>
          </p:txBody>
        </p:sp>
        <p:sp>
          <p:nvSpPr>
            <p:cNvPr id="29" name="六边形 28"/>
            <p:cNvSpPr/>
            <p:nvPr/>
          </p:nvSpPr>
          <p:spPr bwMode="auto">
            <a:xfrm>
              <a:off x="5983164" y="2327008"/>
              <a:ext cx="601663" cy="519114"/>
            </a:xfrm>
            <a:prstGeom prst="hexagon">
              <a:avLst/>
            </a:prstGeom>
            <a:solidFill>
              <a:srgbClr val="00B050"/>
            </a:solid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endParaRPr lang="zh-CN" altLang="en-US" sz="2400" b="1" dirty="0">
                <a:solidFill>
                  <a:schemeClr val="bg1"/>
                </a:solidFill>
              </a:endParaRPr>
            </a:p>
          </p:txBody>
        </p:sp>
        <p:sp>
          <p:nvSpPr>
            <p:cNvPr id="30" name="六边形 29"/>
            <p:cNvSpPr/>
            <p:nvPr/>
          </p:nvSpPr>
          <p:spPr bwMode="auto">
            <a:xfrm>
              <a:off x="4802064" y="2924544"/>
              <a:ext cx="603250" cy="519112"/>
            </a:xfrm>
            <a:prstGeom prst="hexagon">
              <a:avLst/>
            </a:prstGeom>
            <a:solidFill>
              <a:srgbClr val="00B050"/>
            </a:solid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endParaRPr lang="zh-CN" altLang="en-US" sz="2400" b="1" dirty="0">
                <a:solidFill>
                  <a:schemeClr val="bg1"/>
                </a:solidFill>
              </a:endParaRPr>
            </a:p>
          </p:txBody>
        </p:sp>
        <p:sp>
          <p:nvSpPr>
            <p:cNvPr id="31" name="六边形 30"/>
            <p:cNvSpPr/>
            <p:nvPr/>
          </p:nvSpPr>
          <p:spPr bwMode="auto">
            <a:xfrm>
              <a:off x="5586289" y="2924544"/>
              <a:ext cx="601663" cy="519112"/>
            </a:xfrm>
            <a:prstGeom prst="hexagon">
              <a:avLst/>
            </a:prstGeom>
            <a:solidFill>
              <a:srgbClr val="00B050"/>
            </a:solid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endParaRPr lang="zh-CN" altLang="en-US" sz="2400" b="1" dirty="0">
                <a:solidFill>
                  <a:schemeClr val="bg1"/>
                </a:solidFill>
              </a:endParaRPr>
            </a:p>
          </p:txBody>
        </p:sp>
        <p:sp>
          <p:nvSpPr>
            <p:cNvPr id="32" name="六边形 31"/>
            <p:cNvSpPr/>
            <p:nvPr/>
          </p:nvSpPr>
          <p:spPr bwMode="auto">
            <a:xfrm>
              <a:off x="6395914" y="2910256"/>
              <a:ext cx="603250" cy="519113"/>
            </a:xfrm>
            <a:prstGeom prst="hexagon">
              <a:avLst/>
            </a:prstGeom>
            <a:grp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endParaRPr lang="zh-CN" altLang="en-US" sz="2400" b="1" dirty="0">
                <a:solidFill>
                  <a:schemeClr val="bg1"/>
                </a:solidFill>
              </a:endParaRPr>
            </a:p>
          </p:txBody>
        </p:sp>
        <p:sp>
          <p:nvSpPr>
            <p:cNvPr id="33" name="六边形 32"/>
            <p:cNvSpPr/>
            <p:nvPr/>
          </p:nvSpPr>
          <p:spPr bwMode="auto">
            <a:xfrm>
              <a:off x="5191002" y="3584944"/>
              <a:ext cx="601662" cy="519112"/>
            </a:xfrm>
            <a:prstGeom prst="hexagon">
              <a:avLst/>
            </a:prstGeom>
            <a:grp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endParaRPr lang="zh-CN" altLang="en-US" sz="2400" b="1" dirty="0">
                <a:solidFill>
                  <a:schemeClr val="bg1"/>
                </a:solidFill>
              </a:endParaRPr>
            </a:p>
          </p:txBody>
        </p:sp>
        <p:sp>
          <p:nvSpPr>
            <p:cNvPr id="34" name="六边形 33"/>
            <p:cNvSpPr/>
            <p:nvPr/>
          </p:nvSpPr>
          <p:spPr bwMode="auto">
            <a:xfrm>
              <a:off x="5975227" y="3584944"/>
              <a:ext cx="601662" cy="519112"/>
            </a:xfrm>
            <a:prstGeom prst="hexagon">
              <a:avLst/>
            </a:prstGeom>
            <a:grp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endParaRPr lang="zh-CN" altLang="en-US" sz="2400" b="1" dirty="0">
                <a:solidFill>
                  <a:schemeClr val="bg1"/>
                </a:solidFill>
              </a:endParaRPr>
            </a:p>
          </p:txBody>
        </p:sp>
        <p:sp>
          <p:nvSpPr>
            <p:cNvPr id="35" name="TextBox 1"/>
            <p:cNvSpPr txBox="1"/>
            <p:nvPr/>
          </p:nvSpPr>
          <p:spPr>
            <a:xfrm>
              <a:off x="5282175" y="1544317"/>
              <a:ext cx="1415364" cy="377298"/>
            </a:xfrm>
            <a:prstGeom prst="rect">
              <a:avLst/>
            </a:prstGeom>
            <a:noFill/>
          </p:spPr>
          <p:txBody>
            <a:bodyPr wrap="square">
              <a:spAutoFit/>
            </a:bodyPr>
            <a:lstStyle/>
            <a:p>
              <a:pPr>
                <a:defRPr/>
              </a:pPr>
              <a:r>
                <a:rPr lang="zh-CN" altLang="en-US" sz="1400" dirty="0">
                  <a:solidFill>
                    <a:schemeClr val="accent6">
                      <a:lumMod val="50000"/>
                    </a:schemeClr>
                  </a:solidFill>
                  <a:latin typeface="微软雅黑" panose="020B0503020204020204" pitchFamily="34" charset="-122"/>
                  <a:ea typeface="微软雅黑" panose="020B0503020204020204" pitchFamily="34" charset="-122"/>
                </a:rPr>
                <a:t>商品管理</a:t>
              </a:r>
            </a:p>
          </p:txBody>
        </p:sp>
        <p:cxnSp>
          <p:nvCxnSpPr>
            <p:cNvPr id="36" name="直接连接符 35"/>
            <p:cNvCxnSpPr/>
            <p:nvPr/>
          </p:nvCxnSpPr>
          <p:spPr bwMode="auto">
            <a:xfrm flipH="1" flipV="1">
              <a:off x="5838163" y="2019088"/>
              <a:ext cx="40226" cy="1159455"/>
            </a:xfrm>
            <a:prstGeom prst="line">
              <a:avLst/>
            </a:prstGeom>
            <a:grpFill/>
            <a:ln w="9525" cap="flat" cmpd="sng" algn="ctr">
              <a:solidFill>
                <a:schemeClr val="bg1">
                  <a:lumMod val="65000"/>
                </a:schemeClr>
              </a:solidFill>
              <a:prstDash val="solid"/>
              <a:round/>
              <a:headEnd type="none" w="med" len="med"/>
              <a:tailEnd type="none" w="med" len="med"/>
            </a:ln>
            <a:effectLst/>
          </p:spPr>
        </p:cxnSp>
      </p:grpSp>
      <p:sp>
        <p:nvSpPr>
          <p:cNvPr id="37" name="矩形 36"/>
          <p:cNvSpPr/>
          <p:nvPr/>
        </p:nvSpPr>
        <p:spPr>
          <a:xfrm>
            <a:off x="1392548" y="4190767"/>
            <a:ext cx="2012089" cy="369332"/>
          </a:xfrm>
          <a:prstGeom prst="rect">
            <a:avLst/>
          </a:prstGeom>
        </p:spPr>
        <p:txBody>
          <a:bodyPr wrap="none">
            <a:spAutoFit/>
          </a:bodyPr>
          <a:lstStyle/>
          <a:p>
            <a:pPr eaLnBrk="1" hangingPunct="1"/>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rPr>
              <a:t>第一周 </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0</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开发）</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8" name="组合 37"/>
          <p:cNvGrpSpPr/>
          <p:nvPr/>
        </p:nvGrpSpPr>
        <p:grpSpPr>
          <a:xfrm>
            <a:off x="6732241" y="1685118"/>
            <a:ext cx="1957150" cy="2225142"/>
            <a:chOff x="8737725" y="1753372"/>
            <a:chExt cx="2625725" cy="2961506"/>
          </a:xfrm>
          <a:solidFill>
            <a:schemeClr val="accent5">
              <a:lumMod val="75000"/>
            </a:schemeClr>
          </a:solidFill>
        </p:grpSpPr>
        <p:sp>
          <p:nvSpPr>
            <p:cNvPr id="39" name="六边形 38"/>
            <p:cNvSpPr/>
            <p:nvPr/>
          </p:nvSpPr>
          <p:spPr bwMode="auto">
            <a:xfrm>
              <a:off x="8737725" y="2451103"/>
              <a:ext cx="2625725" cy="2263775"/>
            </a:xfrm>
            <a:prstGeom prst="hexagon">
              <a:avLst/>
            </a:prstGeom>
            <a:grp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endParaRPr lang="zh-CN" altLang="en-US" sz="2400" b="1" dirty="0">
                <a:solidFill>
                  <a:schemeClr val="bg1"/>
                </a:solidFill>
              </a:endParaRPr>
            </a:p>
          </p:txBody>
        </p:sp>
        <p:sp>
          <p:nvSpPr>
            <p:cNvPr id="40" name="六边形 39"/>
            <p:cNvSpPr/>
            <p:nvPr/>
          </p:nvSpPr>
          <p:spPr bwMode="auto">
            <a:xfrm>
              <a:off x="9348912" y="2625728"/>
              <a:ext cx="603250" cy="519113"/>
            </a:xfrm>
            <a:prstGeom prst="hexagon">
              <a:avLst/>
            </a:prstGeom>
            <a:solidFill>
              <a:srgbClr val="00B050"/>
            </a:solid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endParaRPr lang="zh-CN" altLang="en-US" sz="2400" b="1" dirty="0">
                <a:solidFill>
                  <a:schemeClr val="bg1"/>
                </a:solidFill>
              </a:endParaRPr>
            </a:p>
          </p:txBody>
        </p:sp>
        <p:sp>
          <p:nvSpPr>
            <p:cNvPr id="41" name="六边形 40"/>
            <p:cNvSpPr/>
            <p:nvPr/>
          </p:nvSpPr>
          <p:spPr bwMode="auto">
            <a:xfrm>
              <a:off x="10133137" y="2614728"/>
              <a:ext cx="601664" cy="519113"/>
            </a:xfrm>
            <a:prstGeom prst="hexagon">
              <a:avLst/>
            </a:prstGeom>
            <a:solidFill>
              <a:srgbClr val="00B050"/>
            </a:solid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endParaRPr lang="zh-CN" altLang="en-US" sz="2400" b="1" dirty="0">
                <a:solidFill>
                  <a:schemeClr val="bg1"/>
                </a:solidFill>
              </a:endParaRPr>
            </a:p>
          </p:txBody>
        </p:sp>
        <p:sp>
          <p:nvSpPr>
            <p:cNvPr id="42" name="六边形 41"/>
            <p:cNvSpPr/>
            <p:nvPr/>
          </p:nvSpPr>
          <p:spPr bwMode="auto">
            <a:xfrm>
              <a:off x="8952037" y="3328991"/>
              <a:ext cx="603250" cy="519112"/>
            </a:xfrm>
            <a:prstGeom prst="hexagon">
              <a:avLst/>
            </a:prstGeom>
            <a:solidFill>
              <a:srgbClr val="00B050"/>
            </a:solid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endParaRPr lang="zh-CN" altLang="en-US" sz="2400" b="1" dirty="0">
                <a:solidFill>
                  <a:schemeClr val="bg1"/>
                </a:solidFill>
              </a:endParaRPr>
            </a:p>
          </p:txBody>
        </p:sp>
        <p:sp>
          <p:nvSpPr>
            <p:cNvPr id="43" name="六边形 42"/>
            <p:cNvSpPr/>
            <p:nvPr/>
          </p:nvSpPr>
          <p:spPr bwMode="auto">
            <a:xfrm>
              <a:off x="9736262" y="3328991"/>
              <a:ext cx="601663" cy="519112"/>
            </a:xfrm>
            <a:prstGeom prst="hexagon">
              <a:avLst/>
            </a:prstGeom>
            <a:solidFill>
              <a:srgbClr val="00B050"/>
            </a:solid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endParaRPr lang="zh-CN" altLang="en-US" sz="2400" b="1" dirty="0">
                <a:solidFill>
                  <a:schemeClr val="bg1"/>
                </a:solidFill>
              </a:endParaRPr>
            </a:p>
          </p:txBody>
        </p:sp>
        <p:sp>
          <p:nvSpPr>
            <p:cNvPr id="44" name="六边形 43"/>
            <p:cNvSpPr/>
            <p:nvPr/>
          </p:nvSpPr>
          <p:spPr bwMode="auto">
            <a:xfrm>
              <a:off x="10545887" y="3314703"/>
              <a:ext cx="603250" cy="519113"/>
            </a:xfrm>
            <a:prstGeom prst="hexagon">
              <a:avLst/>
            </a:prstGeom>
            <a:solidFill>
              <a:srgbClr val="00B050"/>
            </a:solid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endParaRPr lang="zh-CN" altLang="en-US" sz="2400" b="1" dirty="0">
                <a:solidFill>
                  <a:schemeClr val="bg1"/>
                </a:solidFill>
              </a:endParaRPr>
            </a:p>
          </p:txBody>
        </p:sp>
        <p:sp>
          <p:nvSpPr>
            <p:cNvPr id="45" name="六边形 44"/>
            <p:cNvSpPr/>
            <p:nvPr/>
          </p:nvSpPr>
          <p:spPr bwMode="auto">
            <a:xfrm>
              <a:off x="9340975" y="3989391"/>
              <a:ext cx="601662" cy="519112"/>
            </a:xfrm>
            <a:prstGeom prst="hexagon">
              <a:avLst/>
            </a:prstGeom>
            <a:grp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endParaRPr lang="zh-CN" altLang="en-US" sz="2400" b="1" dirty="0">
                <a:solidFill>
                  <a:schemeClr val="bg1"/>
                </a:solidFill>
              </a:endParaRPr>
            </a:p>
          </p:txBody>
        </p:sp>
        <p:sp>
          <p:nvSpPr>
            <p:cNvPr id="46" name="六边形 45"/>
            <p:cNvSpPr/>
            <p:nvPr/>
          </p:nvSpPr>
          <p:spPr bwMode="auto">
            <a:xfrm>
              <a:off x="10125200" y="3989391"/>
              <a:ext cx="601662" cy="519112"/>
            </a:xfrm>
            <a:prstGeom prst="hexagon">
              <a:avLst/>
            </a:prstGeom>
            <a:grpFill/>
            <a:ln w="38100" cap="flat" cmpd="sng" algn="ctr">
              <a:solidFill>
                <a:schemeClr val="accent1">
                  <a:lumMod val="60000"/>
                  <a:lumOff val="40000"/>
                </a:schemeClr>
              </a:solidFill>
              <a:prstDash val="solid"/>
              <a:round/>
              <a:headEnd type="none" w="med" len="med"/>
              <a:tailEnd type="none" w="med" len="med"/>
            </a:ln>
            <a:effectLst/>
          </p:spPr>
          <p:txBody>
            <a:bodyPr anchor="ctr"/>
            <a:lstStyle/>
            <a:p>
              <a:pPr algn="ctr" eaLnBrk="1" hangingPunct="1">
                <a:buFont typeface="Arial" pitchFamily="34" charset="0"/>
                <a:buNone/>
                <a:defRPr/>
              </a:pPr>
              <a:endParaRPr lang="zh-CN" altLang="en-US" sz="2400" b="1" dirty="0">
                <a:solidFill>
                  <a:schemeClr val="bg1"/>
                </a:solidFill>
              </a:endParaRPr>
            </a:p>
          </p:txBody>
        </p:sp>
        <p:sp>
          <p:nvSpPr>
            <p:cNvPr id="47" name="TextBox 27"/>
            <p:cNvSpPr txBox="1"/>
            <p:nvPr/>
          </p:nvSpPr>
          <p:spPr>
            <a:xfrm>
              <a:off x="10031538" y="1753372"/>
              <a:ext cx="1331912" cy="409629"/>
            </a:xfrm>
            <a:prstGeom prst="rect">
              <a:avLst/>
            </a:prstGeom>
            <a:noFill/>
          </p:spPr>
          <p:txBody>
            <a:bodyPr wrap="square">
              <a:spAutoFit/>
            </a:bodyPr>
            <a:lstStyle/>
            <a:p>
              <a:pPr>
                <a:defRPr/>
              </a:pPr>
              <a:r>
                <a:rPr lang="zh-CN" altLang="en-US" sz="1400" dirty="0">
                  <a:solidFill>
                    <a:schemeClr val="accent6">
                      <a:lumMod val="50000"/>
                    </a:schemeClr>
                  </a:solidFill>
                  <a:latin typeface="微软雅黑" panose="020B0503020204020204" pitchFamily="34" charset="-122"/>
                  <a:ea typeface="微软雅黑" panose="020B0503020204020204" pitchFamily="34" charset="-122"/>
                </a:rPr>
                <a:t>订单管理</a:t>
              </a:r>
            </a:p>
          </p:txBody>
        </p:sp>
        <p:cxnSp>
          <p:nvCxnSpPr>
            <p:cNvPr id="48" name="直接连接符 47"/>
            <p:cNvCxnSpPr/>
            <p:nvPr/>
          </p:nvCxnSpPr>
          <p:spPr bwMode="auto">
            <a:xfrm flipH="1" flipV="1">
              <a:off x="10862697" y="2163001"/>
              <a:ext cx="4596" cy="1153767"/>
            </a:xfrm>
            <a:prstGeom prst="line">
              <a:avLst/>
            </a:prstGeom>
            <a:grpFill/>
            <a:ln w="9525" cap="flat" cmpd="sng" algn="ctr">
              <a:solidFill>
                <a:schemeClr val="bg1">
                  <a:lumMod val="65000"/>
                </a:schemeClr>
              </a:solidFill>
              <a:prstDash val="solid"/>
              <a:round/>
              <a:headEnd type="none" w="med" len="med"/>
              <a:tailEnd type="none" w="med" len="med"/>
            </a:ln>
            <a:effectLst/>
          </p:spPr>
        </p:cxnSp>
      </p:grpSp>
      <p:sp>
        <p:nvSpPr>
          <p:cNvPr id="49" name="矩形 48"/>
          <p:cNvSpPr/>
          <p:nvPr/>
        </p:nvSpPr>
        <p:spPr>
          <a:xfrm>
            <a:off x="4463005" y="4201444"/>
            <a:ext cx="877163" cy="369332"/>
          </a:xfrm>
          <a:prstGeom prst="rect">
            <a:avLst/>
          </a:prstGeom>
        </p:spPr>
        <p:txBody>
          <a:bodyPr wrap="none">
            <a:spAutoFit/>
          </a:bodyPr>
          <a:lstStyle/>
          <a:p>
            <a:pPr eaLnBrk="1" hangingPunct="1"/>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rPr>
              <a:t>第二周</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矩形 49"/>
          <p:cNvSpPr/>
          <p:nvPr/>
        </p:nvSpPr>
        <p:spPr>
          <a:xfrm>
            <a:off x="7214362" y="4200533"/>
            <a:ext cx="877163" cy="369332"/>
          </a:xfrm>
          <a:prstGeom prst="rect">
            <a:avLst/>
          </a:prstGeom>
        </p:spPr>
        <p:txBody>
          <a:bodyPr wrap="none">
            <a:spAutoFit/>
          </a:bodyPr>
          <a:lstStyle/>
          <a:p>
            <a:pPr eaLnBrk="1" hangingPunct="1"/>
            <a:r>
              <a:rPr lang="zh-CN" altLang="en-US" b="1" dirty="0" smtClean="0">
                <a:solidFill>
                  <a:schemeClr val="tx1">
                    <a:lumMod val="65000"/>
                    <a:lumOff val="35000"/>
                  </a:schemeClr>
                </a:solidFill>
                <a:latin typeface="微软雅黑" panose="020B0503020204020204" pitchFamily="34" charset="-122"/>
                <a:ea typeface="微软雅黑" panose="020B0503020204020204" pitchFamily="34" charset="-122"/>
              </a:rPr>
              <a:t>第三周</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51" name="图片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spTree>
    <p:extLst>
      <p:ext uri="{BB962C8B-B14F-4D97-AF65-F5344CB8AC3E}">
        <p14:creationId xmlns:p14="http://schemas.microsoft.com/office/powerpoint/2010/main" val="1217879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微服务架构</a:t>
            </a:r>
            <a:endParaRPr lang="zh-CN" altLang="en-US" dirty="0"/>
          </a:p>
        </p:txBody>
      </p:sp>
      <p:sp>
        <p:nvSpPr>
          <p:cNvPr id="25" name="TextBox 49"/>
          <p:cNvSpPr txBox="1"/>
          <p:nvPr/>
        </p:nvSpPr>
        <p:spPr>
          <a:xfrm>
            <a:off x="251520" y="905923"/>
            <a:ext cx="4104456" cy="307777"/>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itchFamily="34" charset="-122"/>
                <a:ea typeface="微软雅黑" pitchFamily="34" charset="-122"/>
              </a:defRPr>
            </a:lvl1pPr>
          </a:lstStyle>
          <a:p>
            <a:pPr algn="l"/>
            <a:r>
              <a:rPr lang="zh-CN" altLang="en-US" dirty="0" smtClean="0">
                <a:solidFill>
                  <a:schemeClr val="tx1">
                    <a:lumMod val="65000"/>
                    <a:lumOff val="35000"/>
                  </a:schemeClr>
                </a:solidFill>
              </a:rPr>
              <a:t>二、为什么要采用微服务架构？</a:t>
            </a:r>
            <a:endParaRPr lang="zh-CN" altLang="en-US" dirty="0">
              <a:solidFill>
                <a:schemeClr val="tx1">
                  <a:lumMod val="65000"/>
                  <a:lumOff val="35000"/>
                </a:schemeClr>
              </a:solidFill>
            </a:endParaRPr>
          </a:p>
        </p:txBody>
      </p:sp>
      <p:sp>
        <p:nvSpPr>
          <p:cNvPr id="26" name="平行四边形 25"/>
          <p:cNvSpPr/>
          <p:nvPr/>
        </p:nvSpPr>
        <p:spPr>
          <a:xfrm rot="16200000">
            <a:off x="3715003" y="2442133"/>
            <a:ext cx="1484760" cy="2032027"/>
          </a:xfrm>
          <a:prstGeom prst="parallelogram">
            <a:avLst>
              <a:gd name="adj" fmla="val 53226"/>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平行四边形 26"/>
          <p:cNvSpPr/>
          <p:nvPr/>
        </p:nvSpPr>
        <p:spPr>
          <a:xfrm rot="16200000">
            <a:off x="3715001" y="957203"/>
            <a:ext cx="1484760" cy="2032027"/>
          </a:xfrm>
          <a:prstGeom prst="parallelogram">
            <a:avLst>
              <a:gd name="adj" fmla="val 53226"/>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右箭头 27"/>
          <p:cNvSpPr/>
          <p:nvPr/>
        </p:nvSpPr>
        <p:spPr>
          <a:xfrm>
            <a:off x="3441364" y="1059582"/>
            <a:ext cx="2646190" cy="1035353"/>
          </a:xfrm>
          <a:prstGeom prst="rightArrow">
            <a:avLst>
              <a:gd name="adj1" fmla="val 66953"/>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右箭头 28"/>
          <p:cNvSpPr/>
          <p:nvPr/>
        </p:nvSpPr>
        <p:spPr>
          <a:xfrm rot="10800000">
            <a:off x="2827200" y="1802812"/>
            <a:ext cx="2646190" cy="1035353"/>
          </a:xfrm>
          <a:prstGeom prst="rightArrow">
            <a:avLst>
              <a:gd name="adj1" fmla="val 66953"/>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右箭头 29"/>
          <p:cNvSpPr/>
          <p:nvPr/>
        </p:nvSpPr>
        <p:spPr>
          <a:xfrm>
            <a:off x="3441364" y="2562733"/>
            <a:ext cx="2646190" cy="1035353"/>
          </a:xfrm>
          <a:prstGeom prst="rightArrow">
            <a:avLst>
              <a:gd name="adj1" fmla="val 66953"/>
              <a:gd name="adj2"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右箭头 30"/>
          <p:cNvSpPr/>
          <p:nvPr/>
        </p:nvSpPr>
        <p:spPr>
          <a:xfrm rot="10800000">
            <a:off x="2827200" y="3331671"/>
            <a:ext cx="2646190" cy="1035353"/>
          </a:xfrm>
          <a:prstGeom prst="rightArrow">
            <a:avLst>
              <a:gd name="adj1" fmla="val 66953"/>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9"/>
          <p:cNvSpPr txBox="1"/>
          <p:nvPr/>
        </p:nvSpPr>
        <p:spPr>
          <a:xfrm>
            <a:off x="3635896" y="1423368"/>
            <a:ext cx="1837494" cy="246221"/>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itchFamily="34" charset="-122"/>
                <a:ea typeface="微软雅黑" pitchFamily="34" charset="-122"/>
              </a:defRPr>
            </a:lvl1pPr>
          </a:lstStyle>
          <a:p>
            <a:pPr algn="l"/>
            <a:r>
              <a:rPr lang="en-US" altLang="zh-CN" sz="1600" dirty="0" smtClean="0">
                <a:solidFill>
                  <a:schemeClr val="bg1"/>
                </a:solidFill>
              </a:rPr>
              <a:t>01 </a:t>
            </a:r>
            <a:r>
              <a:rPr lang="zh-CN" altLang="en-US" sz="1600" dirty="0" smtClean="0">
                <a:solidFill>
                  <a:schemeClr val="bg1"/>
                </a:solidFill>
              </a:rPr>
              <a:t>规避系统性风险</a:t>
            </a:r>
            <a:endParaRPr lang="zh-CN" altLang="en-US" sz="1600" dirty="0">
              <a:solidFill>
                <a:schemeClr val="bg1"/>
              </a:solidFill>
            </a:endParaRPr>
          </a:p>
        </p:txBody>
      </p:sp>
      <p:sp>
        <p:nvSpPr>
          <p:cNvPr id="33" name="TextBox 10"/>
          <p:cNvSpPr txBox="1"/>
          <p:nvPr/>
        </p:nvSpPr>
        <p:spPr>
          <a:xfrm>
            <a:off x="6199151" y="1426864"/>
            <a:ext cx="2088231" cy="230832"/>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itchFamily="34" charset="-122"/>
                <a:ea typeface="微软雅黑" pitchFamily="34" charset="-122"/>
              </a:defRPr>
            </a:lvl1pPr>
          </a:lstStyle>
          <a:p>
            <a:pPr>
              <a:lnSpc>
                <a:spcPct val="150000"/>
              </a:lnSpc>
            </a:pPr>
            <a:r>
              <a:rPr lang="zh-CN" altLang="en-US" sz="1000" dirty="0"/>
              <a:t>避免全局、系统性风险比什么都</a:t>
            </a:r>
            <a:r>
              <a:rPr lang="zh-CN" altLang="en-US" sz="1000" dirty="0" smtClean="0"/>
              <a:t>重要</a:t>
            </a:r>
            <a:endParaRPr lang="en-US" altLang="zh-CN" sz="1000" dirty="0"/>
          </a:p>
        </p:txBody>
      </p:sp>
      <p:sp>
        <p:nvSpPr>
          <p:cNvPr id="34" name="TextBox 11"/>
          <p:cNvSpPr txBox="1"/>
          <p:nvPr/>
        </p:nvSpPr>
        <p:spPr>
          <a:xfrm>
            <a:off x="3264682" y="2227605"/>
            <a:ext cx="1723550" cy="246221"/>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itchFamily="34" charset="-122"/>
                <a:ea typeface="微软雅黑" pitchFamily="34" charset="-122"/>
              </a:defRPr>
            </a:lvl1pPr>
          </a:lstStyle>
          <a:p>
            <a:r>
              <a:rPr lang="en-US" altLang="zh-CN" sz="1600" dirty="0" smtClean="0">
                <a:solidFill>
                  <a:schemeClr val="bg1"/>
                </a:solidFill>
              </a:rPr>
              <a:t>02 </a:t>
            </a:r>
            <a:r>
              <a:rPr lang="zh-CN" altLang="en-US" sz="1600" dirty="0" smtClean="0"/>
              <a:t>轻</a:t>
            </a:r>
            <a:r>
              <a:rPr lang="zh-CN" altLang="en-US" sz="1600" dirty="0"/>
              <a:t>管理 </a:t>
            </a:r>
            <a:endParaRPr lang="zh-CN" altLang="en-US" sz="1600" dirty="0">
              <a:solidFill>
                <a:schemeClr val="bg1"/>
              </a:solidFill>
            </a:endParaRPr>
          </a:p>
        </p:txBody>
      </p:sp>
      <p:sp>
        <p:nvSpPr>
          <p:cNvPr id="35" name="TextBox 12"/>
          <p:cNvSpPr txBox="1"/>
          <p:nvPr/>
        </p:nvSpPr>
        <p:spPr>
          <a:xfrm>
            <a:off x="3664838" y="2955184"/>
            <a:ext cx="2353073" cy="246221"/>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itchFamily="34" charset="-122"/>
                <a:ea typeface="微软雅黑" pitchFamily="34" charset="-122"/>
              </a:defRPr>
            </a:lvl1pPr>
          </a:lstStyle>
          <a:p>
            <a:r>
              <a:rPr lang="en-US" altLang="zh-CN" sz="1600" dirty="0" smtClean="0">
                <a:solidFill>
                  <a:schemeClr val="bg1"/>
                </a:solidFill>
              </a:rPr>
              <a:t>03 </a:t>
            </a:r>
            <a:r>
              <a:rPr lang="zh-CN" altLang="en-US" sz="1600" dirty="0" smtClean="0"/>
              <a:t>互联网</a:t>
            </a:r>
            <a:r>
              <a:rPr lang="zh-CN" altLang="en-US" sz="1600" dirty="0"/>
              <a:t>时代什么都得快 </a:t>
            </a:r>
            <a:endParaRPr lang="zh-CN" altLang="en-US" sz="1600" dirty="0">
              <a:solidFill>
                <a:schemeClr val="bg1"/>
              </a:solidFill>
            </a:endParaRPr>
          </a:p>
        </p:txBody>
      </p:sp>
      <p:sp>
        <p:nvSpPr>
          <p:cNvPr id="36" name="TextBox 13"/>
          <p:cNvSpPr txBox="1"/>
          <p:nvPr/>
        </p:nvSpPr>
        <p:spPr>
          <a:xfrm>
            <a:off x="3264682" y="3767791"/>
            <a:ext cx="1723550" cy="246221"/>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itchFamily="34" charset="-122"/>
                <a:ea typeface="微软雅黑" pitchFamily="34" charset="-122"/>
              </a:defRPr>
            </a:lvl1pPr>
          </a:lstStyle>
          <a:p>
            <a:r>
              <a:rPr lang="en-US" altLang="zh-CN" sz="1600" dirty="0" smtClean="0">
                <a:solidFill>
                  <a:schemeClr val="bg1"/>
                </a:solidFill>
              </a:rPr>
              <a:t>04 </a:t>
            </a:r>
            <a:r>
              <a:rPr lang="zh-CN" altLang="en-US" sz="1600" dirty="0" smtClean="0">
                <a:solidFill>
                  <a:schemeClr val="bg1"/>
                </a:solidFill>
              </a:rPr>
              <a:t>降成本</a:t>
            </a:r>
            <a:endParaRPr lang="zh-CN" altLang="en-US" sz="1600" dirty="0">
              <a:solidFill>
                <a:schemeClr val="bg1"/>
              </a:solidFill>
            </a:endParaRPr>
          </a:p>
        </p:txBody>
      </p:sp>
      <p:sp>
        <p:nvSpPr>
          <p:cNvPr id="37" name="TextBox 14"/>
          <p:cNvSpPr txBox="1"/>
          <p:nvPr/>
        </p:nvSpPr>
        <p:spPr>
          <a:xfrm>
            <a:off x="520228" y="1861242"/>
            <a:ext cx="2088231" cy="1154162"/>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itchFamily="34" charset="-122"/>
                <a:ea typeface="微软雅黑" pitchFamily="34" charset="-122"/>
              </a:defRPr>
            </a:lvl1pPr>
          </a:lstStyle>
          <a:p>
            <a:pPr algn="ctr">
              <a:lnSpc>
                <a:spcPct val="150000"/>
              </a:lnSpc>
              <a:buFont typeface="Arial" panose="020B0604020202020204" pitchFamily="34" charset="0"/>
              <a:buNone/>
            </a:pPr>
            <a:r>
              <a:rPr lang="zh-CN" altLang="en-US" sz="1000" dirty="0"/>
              <a:t>建立自组织型团队，每个小团队围绕明确的工作范围独立并高效地运转 </a:t>
            </a:r>
            <a:r>
              <a:rPr lang="en-US" altLang="zh-CN" sz="1000" dirty="0"/>
              <a:t>(</a:t>
            </a:r>
            <a:r>
              <a:rPr lang="zh-CN" altLang="en-US" sz="1000" dirty="0"/>
              <a:t>设计、开发、测试、运维</a:t>
            </a:r>
            <a:r>
              <a:rPr lang="en-US" altLang="zh-CN" sz="1000" dirty="0" smtClean="0"/>
              <a:t>)</a:t>
            </a:r>
          </a:p>
          <a:p>
            <a:pPr algn="ctr">
              <a:lnSpc>
                <a:spcPct val="150000"/>
              </a:lnSpc>
            </a:pPr>
            <a:r>
              <a:rPr lang="en-US" altLang="zh-CN" sz="1000" dirty="0"/>
              <a:t>You build it, you run it.       --</a:t>
            </a:r>
            <a:r>
              <a:rPr lang="zh-CN" altLang="en-US" sz="1000" dirty="0"/>
              <a:t>亚马逊</a:t>
            </a:r>
            <a:r>
              <a:rPr lang="en-US" altLang="zh-CN" sz="1000" dirty="0"/>
              <a:t>CTO Werner </a:t>
            </a:r>
            <a:r>
              <a:rPr lang="en-US" altLang="zh-CN" sz="1000" dirty="0" err="1" smtClean="0"/>
              <a:t>Vogels</a:t>
            </a:r>
            <a:endParaRPr lang="en-US" altLang="zh-CN" sz="1000" dirty="0"/>
          </a:p>
        </p:txBody>
      </p:sp>
      <p:sp>
        <p:nvSpPr>
          <p:cNvPr id="38" name="TextBox 15"/>
          <p:cNvSpPr txBox="1"/>
          <p:nvPr/>
        </p:nvSpPr>
        <p:spPr>
          <a:xfrm>
            <a:off x="6177668" y="2870857"/>
            <a:ext cx="2088231" cy="665310"/>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itchFamily="34" charset="-122"/>
                <a:ea typeface="微软雅黑" pitchFamily="34" charset="-122"/>
              </a:defRPr>
            </a:lvl1pPr>
          </a:lstStyle>
          <a:p>
            <a:pPr algn="l">
              <a:lnSpc>
                <a:spcPct val="150000"/>
              </a:lnSpc>
              <a:buFont typeface="Arial" panose="020B0604020202020204" pitchFamily="34" charset="0"/>
              <a:buNone/>
            </a:pPr>
            <a:r>
              <a:rPr lang="zh-CN" altLang="en-US" sz="1000" dirty="0"/>
              <a:t>需求来得快，变化来得快；研发要快，交付要快；系统速度要快，故障恢复要快；什么都得快</a:t>
            </a:r>
            <a:endParaRPr lang="en-US" altLang="zh-CN" sz="1000" dirty="0"/>
          </a:p>
        </p:txBody>
      </p:sp>
      <p:sp>
        <p:nvSpPr>
          <p:cNvPr id="39" name="TextBox 16"/>
          <p:cNvSpPr txBox="1"/>
          <p:nvPr/>
        </p:nvSpPr>
        <p:spPr>
          <a:xfrm>
            <a:off x="596224" y="3516692"/>
            <a:ext cx="2088231" cy="665310"/>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itchFamily="34" charset="-122"/>
                <a:ea typeface="微软雅黑" pitchFamily="34" charset="-122"/>
              </a:defRPr>
            </a:lvl1pPr>
          </a:lstStyle>
          <a:p>
            <a:pPr algn="l">
              <a:lnSpc>
                <a:spcPct val="150000"/>
              </a:lnSpc>
            </a:pPr>
            <a:r>
              <a:rPr lang="zh-CN" altLang="en-US" sz="1000" dirty="0"/>
              <a:t>复用微服务组件，避免重复开发。</a:t>
            </a:r>
            <a:endParaRPr lang="en-US" altLang="zh-CN" sz="1000" dirty="0"/>
          </a:p>
          <a:p>
            <a:pPr algn="l">
              <a:lnSpc>
                <a:spcPct val="150000"/>
              </a:lnSpc>
              <a:buFont typeface="Arial" panose="020B0604020202020204" pitchFamily="34" charset="0"/>
              <a:buNone/>
            </a:pPr>
            <a:r>
              <a:rPr lang="zh-CN" altLang="en-US" sz="1000" dirty="0"/>
              <a:t>将大型系统分拆成多个可插拔的小系统，独立小团队开发，效率更高。</a:t>
            </a:r>
            <a:endParaRPr lang="en-US" altLang="zh-CN" sz="1000" dirty="0"/>
          </a:p>
        </p:txBody>
      </p:sp>
      <p:sp>
        <p:nvSpPr>
          <p:cNvPr id="40" name="右箭头 39"/>
          <p:cNvSpPr/>
          <p:nvPr/>
        </p:nvSpPr>
        <p:spPr>
          <a:xfrm>
            <a:off x="3456723" y="4098088"/>
            <a:ext cx="2646190" cy="1035353"/>
          </a:xfrm>
          <a:prstGeom prst="rightArrow">
            <a:avLst>
              <a:gd name="adj1" fmla="val 66953"/>
              <a:gd name="adj2" fmla="val 5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TextBox 13"/>
          <p:cNvSpPr txBox="1"/>
          <p:nvPr/>
        </p:nvSpPr>
        <p:spPr>
          <a:xfrm>
            <a:off x="3347864" y="4543873"/>
            <a:ext cx="2448272" cy="246221"/>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itchFamily="34" charset="-122"/>
                <a:ea typeface="微软雅黑" pitchFamily="34" charset="-122"/>
              </a:defRPr>
            </a:lvl1pPr>
          </a:lstStyle>
          <a:p>
            <a:r>
              <a:rPr lang="en-US" altLang="zh-CN" sz="1600" dirty="0" smtClean="0">
                <a:solidFill>
                  <a:schemeClr val="bg1"/>
                </a:solidFill>
              </a:rPr>
              <a:t>05 </a:t>
            </a:r>
            <a:r>
              <a:rPr lang="zh-CN" altLang="en-US" sz="1600" dirty="0" smtClean="0">
                <a:solidFill>
                  <a:schemeClr val="bg1"/>
                </a:solidFill>
              </a:rPr>
              <a:t>有利于长期发展</a:t>
            </a:r>
            <a:endParaRPr lang="zh-CN" altLang="en-US" sz="1600" dirty="0">
              <a:solidFill>
                <a:schemeClr val="bg1"/>
              </a:solidFill>
            </a:endParaRPr>
          </a:p>
        </p:txBody>
      </p:sp>
      <p:sp>
        <p:nvSpPr>
          <p:cNvPr id="42" name="TextBox 15"/>
          <p:cNvSpPr txBox="1"/>
          <p:nvPr/>
        </p:nvSpPr>
        <p:spPr>
          <a:xfrm>
            <a:off x="6198421" y="4154099"/>
            <a:ext cx="2228512" cy="923330"/>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itchFamily="34" charset="-122"/>
                <a:ea typeface="微软雅黑" pitchFamily="34" charset="-122"/>
              </a:defRPr>
            </a:lvl1pPr>
          </a:lstStyle>
          <a:p>
            <a:pPr algn="ctr">
              <a:lnSpc>
                <a:spcPct val="150000"/>
              </a:lnSpc>
              <a:buFont typeface="Arial" panose="020B0604020202020204" pitchFamily="34" charset="0"/>
              <a:buNone/>
            </a:pPr>
            <a:r>
              <a:rPr lang="zh-CN" altLang="en-US" sz="1000" dirty="0"/>
              <a:t>优化一个大型系统的代价是巨大的，但维护和重构一个微服务是容易的。</a:t>
            </a:r>
            <a:endParaRPr lang="en-US" altLang="zh-CN" sz="1000" dirty="0"/>
          </a:p>
          <a:p>
            <a:pPr algn="ctr">
              <a:lnSpc>
                <a:spcPct val="150000"/>
              </a:lnSpc>
            </a:pPr>
            <a:r>
              <a:rPr lang="zh-CN" altLang="en-US" sz="1000" dirty="0"/>
              <a:t>将大型系统分拆成多个可插拔的小系统，独立小团队开发，更容易响应需求变更。</a:t>
            </a:r>
            <a:endParaRPr lang="en-US" altLang="zh-CN" sz="1000" dirty="0"/>
          </a:p>
        </p:txBody>
      </p:sp>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spTree>
    <p:extLst>
      <p:ext uri="{BB962C8B-B14F-4D97-AF65-F5344CB8AC3E}">
        <p14:creationId xmlns:p14="http://schemas.microsoft.com/office/powerpoint/2010/main" val="38000823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 name="等腰三角形 45"/>
          <p:cNvSpPr/>
          <p:nvPr/>
        </p:nvSpPr>
        <p:spPr>
          <a:xfrm>
            <a:off x="1331640" y="3507854"/>
            <a:ext cx="1773057" cy="959867"/>
          </a:xfrm>
          <a:custGeom>
            <a:avLst/>
            <a:gdLst/>
            <a:ahLst/>
            <a:cxnLst/>
            <a:rect l="l" t="t" r="r" b="b"/>
            <a:pathLst>
              <a:path w="1773057" h="959867">
                <a:moveTo>
                  <a:pt x="886528" y="0"/>
                </a:moveTo>
                <a:lnTo>
                  <a:pt x="953045" y="84733"/>
                </a:lnTo>
                <a:lnTo>
                  <a:pt x="1627198" y="84733"/>
                </a:lnTo>
                <a:cubicBezTo>
                  <a:pt x="1707754" y="84733"/>
                  <a:pt x="1773057" y="150036"/>
                  <a:pt x="1773057" y="230592"/>
                </a:cubicBezTo>
                <a:lnTo>
                  <a:pt x="1773057" y="814008"/>
                </a:lnTo>
                <a:cubicBezTo>
                  <a:pt x="1773057" y="894564"/>
                  <a:pt x="1707754" y="959867"/>
                  <a:pt x="1627198" y="959867"/>
                </a:cubicBezTo>
                <a:lnTo>
                  <a:pt x="145859" y="959867"/>
                </a:lnTo>
                <a:cubicBezTo>
                  <a:pt x="65303" y="959867"/>
                  <a:pt x="0" y="894564"/>
                  <a:pt x="0" y="814008"/>
                </a:cubicBezTo>
                <a:lnTo>
                  <a:pt x="0" y="230592"/>
                </a:lnTo>
                <a:cubicBezTo>
                  <a:pt x="0" y="150036"/>
                  <a:pt x="65303" y="84733"/>
                  <a:pt x="145859" y="84733"/>
                </a:cubicBezTo>
                <a:lnTo>
                  <a:pt x="820011" y="84733"/>
                </a:lnTo>
                <a:close/>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微服务架构</a:t>
            </a:r>
          </a:p>
        </p:txBody>
      </p:sp>
      <p:sp>
        <p:nvSpPr>
          <p:cNvPr id="11" name="TextBox 10"/>
          <p:cNvSpPr txBox="1"/>
          <p:nvPr/>
        </p:nvSpPr>
        <p:spPr>
          <a:xfrm>
            <a:off x="1498088" y="3770548"/>
            <a:ext cx="1440160" cy="553998"/>
          </a:xfrm>
          <a:prstGeom prst="rect">
            <a:avLst/>
          </a:prstGeom>
          <a:noFill/>
        </p:spPr>
        <p:txBody>
          <a:bodyPr wrap="square" lIns="0" tIns="0" rIns="0" bIns="0" rtlCol="0">
            <a:spAutoFit/>
          </a:bodyPr>
          <a:lstStyle>
            <a:defPPr>
              <a:defRPr lang="zh-CN"/>
            </a:defPPr>
            <a:lvl1pPr algn="ctr">
              <a:lnSpc>
                <a:spcPct val="150000"/>
              </a:lnSpc>
              <a:defRPr sz="1000">
                <a:solidFill>
                  <a:schemeClr val="tx1">
                    <a:lumMod val="65000"/>
                    <a:lumOff val="35000"/>
                  </a:schemeClr>
                </a:solidFill>
                <a:latin typeface="微软雅黑" pitchFamily="34" charset="-122"/>
                <a:ea typeface="微软雅黑" pitchFamily="34" charset="-122"/>
              </a:defRPr>
            </a:lvl1pPr>
          </a:lstStyle>
          <a:p>
            <a:r>
              <a:rPr lang="zh-CN" altLang="en-US" sz="1200" dirty="0" smtClean="0"/>
              <a:t>人员多</a:t>
            </a:r>
            <a:endParaRPr lang="en-US" altLang="zh-CN" sz="1200" dirty="0" smtClean="0"/>
          </a:p>
          <a:p>
            <a:r>
              <a:rPr lang="zh-CN" altLang="en-US" sz="1200" dirty="0" smtClean="0"/>
              <a:t>代码行数多</a:t>
            </a:r>
            <a:endParaRPr lang="en-US" altLang="zh-CN" sz="1200" dirty="0"/>
          </a:p>
        </p:txBody>
      </p:sp>
      <p:sp>
        <p:nvSpPr>
          <p:cNvPr id="17" name="TextBox 16"/>
          <p:cNvSpPr txBox="1"/>
          <p:nvPr/>
        </p:nvSpPr>
        <p:spPr>
          <a:xfrm>
            <a:off x="3879133" y="3813937"/>
            <a:ext cx="1323376" cy="276999"/>
          </a:xfrm>
          <a:prstGeom prst="rect">
            <a:avLst/>
          </a:prstGeom>
          <a:noFill/>
        </p:spPr>
        <p:txBody>
          <a:bodyPr wrap="square" lIns="0" tIns="0" rIns="0" bIns="0" rtlCol="0">
            <a:spAutoFit/>
          </a:bodyPr>
          <a:lstStyle>
            <a:defPPr>
              <a:defRPr lang="zh-CN"/>
            </a:defPPr>
            <a:lvl1pPr algn="ctr">
              <a:lnSpc>
                <a:spcPct val="150000"/>
              </a:lnSpc>
              <a:defRPr sz="1000">
                <a:solidFill>
                  <a:schemeClr val="tx1">
                    <a:lumMod val="65000"/>
                    <a:lumOff val="35000"/>
                  </a:schemeClr>
                </a:solidFill>
                <a:latin typeface="微软雅黑" pitchFamily="34" charset="-122"/>
                <a:ea typeface="微软雅黑" pitchFamily="34" charset="-122"/>
              </a:defRPr>
            </a:lvl1pPr>
          </a:lstStyle>
          <a:p>
            <a:r>
              <a:rPr lang="zh-CN" altLang="en-US" sz="1200" dirty="0" smtClean="0"/>
              <a:t>业务复杂</a:t>
            </a:r>
            <a:endParaRPr lang="en-US" altLang="zh-CN" sz="1200" dirty="0"/>
          </a:p>
        </p:txBody>
      </p:sp>
      <p:sp>
        <p:nvSpPr>
          <p:cNvPr id="23" name="TextBox 22"/>
          <p:cNvSpPr txBox="1"/>
          <p:nvPr/>
        </p:nvSpPr>
        <p:spPr>
          <a:xfrm>
            <a:off x="6176847" y="3813937"/>
            <a:ext cx="1456961" cy="553998"/>
          </a:xfrm>
          <a:prstGeom prst="rect">
            <a:avLst/>
          </a:prstGeom>
          <a:noFill/>
        </p:spPr>
        <p:txBody>
          <a:bodyPr wrap="square" lIns="0" tIns="0" rIns="0" bIns="0" rtlCol="0">
            <a:spAutoFit/>
          </a:bodyPr>
          <a:lstStyle>
            <a:defPPr>
              <a:defRPr lang="zh-CN"/>
            </a:defPPr>
            <a:lvl1pPr algn="ctr">
              <a:lnSpc>
                <a:spcPct val="150000"/>
              </a:lnSpc>
              <a:defRPr sz="1000">
                <a:solidFill>
                  <a:schemeClr val="tx1">
                    <a:lumMod val="65000"/>
                    <a:lumOff val="35000"/>
                  </a:schemeClr>
                </a:solidFill>
                <a:latin typeface="微软雅黑" pitchFamily="34" charset="-122"/>
                <a:ea typeface="微软雅黑" pitchFamily="34" charset="-122"/>
              </a:defRPr>
            </a:lvl1pPr>
          </a:lstStyle>
          <a:p>
            <a:r>
              <a:rPr lang="zh-CN" altLang="en-US" sz="1200" dirty="0" smtClean="0"/>
              <a:t>比如：长期项目、</a:t>
            </a:r>
            <a:endParaRPr lang="en-US" altLang="zh-CN" sz="1200" dirty="0" smtClean="0"/>
          </a:p>
          <a:p>
            <a:r>
              <a:rPr lang="zh-CN" altLang="en-US" sz="1200" dirty="0" smtClean="0"/>
              <a:t>软件产品</a:t>
            </a:r>
            <a:endParaRPr lang="en-US" altLang="zh-CN" sz="1200" dirty="0"/>
          </a:p>
        </p:txBody>
      </p:sp>
      <p:grpSp>
        <p:nvGrpSpPr>
          <p:cNvPr id="6" name="组合 5"/>
          <p:cNvGrpSpPr/>
          <p:nvPr/>
        </p:nvGrpSpPr>
        <p:grpSpPr>
          <a:xfrm>
            <a:off x="1354168" y="1591637"/>
            <a:ext cx="1728000" cy="1838115"/>
            <a:chOff x="1280133" y="1276560"/>
            <a:chExt cx="1728000" cy="1838115"/>
          </a:xfrm>
        </p:grpSpPr>
        <p:sp>
          <p:nvSpPr>
            <p:cNvPr id="28" name="椭圆 27"/>
            <p:cNvSpPr/>
            <p:nvPr/>
          </p:nvSpPr>
          <p:spPr>
            <a:xfrm>
              <a:off x="1280133" y="1276560"/>
              <a:ext cx="1728000" cy="172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1" name="TextBox 30"/>
            <p:cNvSpPr txBox="1"/>
            <p:nvPr/>
          </p:nvSpPr>
          <p:spPr>
            <a:xfrm>
              <a:off x="1391491" y="1879708"/>
              <a:ext cx="1555101" cy="369332"/>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2400" dirty="0" smtClean="0"/>
                <a:t>规模</a:t>
              </a:r>
              <a:r>
                <a:rPr lang="zh-CN" altLang="en-US" sz="2400" dirty="0"/>
                <a:t>大</a:t>
              </a:r>
            </a:p>
          </p:txBody>
        </p:sp>
        <p:sp>
          <p:nvSpPr>
            <p:cNvPr id="4" name="等腰三角形 3"/>
            <p:cNvSpPr/>
            <p:nvPr/>
          </p:nvSpPr>
          <p:spPr>
            <a:xfrm flipV="1">
              <a:off x="2034816" y="2975421"/>
              <a:ext cx="218634" cy="13925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7" name="组合 6"/>
          <p:cNvGrpSpPr/>
          <p:nvPr/>
        </p:nvGrpSpPr>
        <p:grpSpPr>
          <a:xfrm>
            <a:off x="3676821" y="1585358"/>
            <a:ext cx="1728000" cy="1844394"/>
            <a:chOff x="3616599" y="1270281"/>
            <a:chExt cx="1728000" cy="1844394"/>
          </a:xfrm>
        </p:grpSpPr>
        <p:sp>
          <p:nvSpPr>
            <p:cNvPr id="29" name="椭圆 28"/>
            <p:cNvSpPr/>
            <p:nvPr/>
          </p:nvSpPr>
          <p:spPr>
            <a:xfrm>
              <a:off x="3616599" y="1270281"/>
              <a:ext cx="1728000" cy="1728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2" name="TextBox 31"/>
            <p:cNvSpPr txBox="1"/>
            <p:nvPr/>
          </p:nvSpPr>
          <p:spPr>
            <a:xfrm>
              <a:off x="3827627" y="1882188"/>
              <a:ext cx="1323376" cy="369332"/>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2400" dirty="0" smtClean="0"/>
                <a:t>复杂度高</a:t>
              </a:r>
              <a:endParaRPr lang="zh-CN" altLang="en-US" sz="2400" dirty="0"/>
            </a:p>
          </p:txBody>
        </p:sp>
        <p:sp>
          <p:nvSpPr>
            <p:cNvPr id="42" name="等腰三角形 41"/>
            <p:cNvSpPr/>
            <p:nvPr/>
          </p:nvSpPr>
          <p:spPr>
            <a:xfrm flipV="1">
              <a:off x="4379998" y="2975421"/>
              <a:ext cx="218634" cy="13925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8" name="组合 7"/>
          <p:cNvGrpSpPr/>
          <p:nvPr/>
        </p:nvGrpSpPr>
        <p:grpSpPr>
          <a:xfrm>
            <a:off x="6041327" y="1592313"/>
            <a:ext cx="1728000" cy="1837439"/>
            <a:chOff x="5990153" y="1277236"/>
            <a:chExt cx="1728000" cy="1837439"/>
          </a:xfrm>
        </p:grpSpPr>
        <p:sp>
          <p:nvSpPr>
            <p:cNvPr id="30" name="椭圆 29"/>
            <p:cNvSpPr/>
            <p:nvPr/>
          </p:nvSpPr>
          <p:spPr>
            <a:xfrm>
              <a:off x="5990153" y="1277236"/>
              <a:ext cx="1728000" cy="172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3" name="TextBox 32"/>
            <p:cNvSpPr txBox="1"/>
            <p:nvPr/>
          </p:nvSpPr>
          <p:spPr>
            <a:xfrm>
              <a:off x="6189054" y="1781527"/>
              <a:ext cx="1330199" cy="738664"/>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2400" dirty="0"/>
                <a:t>需要长期演进</a:t>
              </a:r>
            </a:p>
          </p:txBody>
        </p:sp>
        <p:sp>
          <p:nvSpPr>
            <p:cNvPr id="43" name="等腰三角形 42"/>
            <p:cNvSpPr/>
            <p:nvPr/>
          </p:nvSpPr>
          <p:spPr>
            <a:xfrm flipV="1">
              <a:off x="6744504" y="2975421"/>
              <a:ext cx="218634" cy="1392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47" name="等腰三角形 45"/>
          <p:cNvSpPr/>
          <p:nvPr/>
        </p:nvSpPr>
        <p:spPr>
          <a:xfrm>
            <a:off x="3654293" y="3507854"/>
            <a:ext cx="1773057" cy="959867"/>
          </a:xfrm>
          <a:custGeom>
            <a:avLst/>
            <a:gdLst/>
            <a:ahLst/>
            <a:cxnLst/>
            <a:rect l="l" t="t" r="r" b="b"/>
            <a:pathLst>
              <a:path w="1773057" h="959867">
                <a:moveTo>
                  <a:pt x="886528" y="0"/>
                </a:moveTo>
                <a:lnTo>
                  <a:pt x="953045" y="84733"/>
                </a:lnTo>
                <a:lnTo>
                  <a:pt x="1627198" y="84733"/>
                </a:lnTo>
                <a:cubicBezTo>
                  <a:pt x="1707754" y="84733"/>
                  <a:pt x="1773057" y="150036"/>
                  <a:pt x="1773057" y="230592"/>
                </a:cubicBezTo>
                <a:lnTo>
                  <a:pt x="1773057" y="814008"/>
                </a:lnTo>
                <a:cubicBezTo>
                  <a:pt x="1773057" y="894564"/>
                  <a:pt x="1707754" y="959867"/>
                  <a:pt x="1627198" y="959867"/>
                </a:cubicBezTo>
                <a:lnTo>
                  <a:pt x="145859" y="959867"/>
                </a:lnTo>
                <a:cubicBezTo>
                  <a:pt x="65303" y="959867"/>
                  <a:pt x="0" y="894564"/>
                  <a:pt x="0" y="814008"/>
                </a:cubicBezTo>
                <a:lnTo>
                  <a:pt x="0" y="230592"/>
                </a:lnTo>
                <a:cubicBezTo>
                  <a:pt x="0" y="150036"/>
                  <a:pt x="65303" y="84733"/>
                  <a:pt x="145859" y="84733"/>
                </a:cubicBezTo>
                <a:lnTo>
                  <a:pt x="820011" y="84733"/>
                </a:lnTo>
                <a:close/>
              </a:path>
            </a:pathLst>
          </a:cu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等腰三角形 45"/>
          <p:cNvSpPr/>
          <p:nvPr/>
        </p:nvSpPr>
        <p:spPr>
          <a:xfrm>
            <a:off x="6018799" y="3507854"/>
            <a:ext cx="1773057" cy="959867"/>
          </a:xfrm>
          <a:custGeom>
            <a:avLst/>
            <a:gdLst/>
            <a:ahLst/>
            <a:cxnLst/>
            <a:rect l="l" t="t" r="r" b="b"/>
            <a:pathLst>
              <a:path w="1773057" h="959867">
                <a:moveTo>
                  <a:pt x="886528" y="0"/>
                </a:moveTo>
                <a:lnTo>
                  <a:pt x="953045" y="84733"/>
                </a:lnTo>
                <a:lnTo>
                  <a:pt x="1627198" y="84733"/>
                </a:lnTo>
                <a:cubicBezTo>
                  <a:pt x="1707754" y="84733"/>
                  <a:pt x="1773057" y="150036"/>
                  <a:pt x="1773057" y="230592"/>
                </a:cubicBezTo>
                <a:lnTo>
                  <a:pt x="1773057" y="814008"/>
                </a:lnTo>
                <a:cubicBezTo>
                  <a:pt x="1773057" y="894564"/>
                  <a:pt x="1707754" y="959867"/>
                  <a:pt x="1627198" y="959867"/>
                </a:cubicBezTo>
                <a:lnTo>
                  <a:pt x="145859" y="959867"/>
                </a:lnTo>
                <a:cubicBezTo>
                  <a:pt x="65303" y="959867"/>
                  <a:pt x="0" y="894564"/>
                  <a:pt x="0" y="814008"/>
                </a:cubicBezTo>
                <a:lnTo>
                  <a:pt x="0" y="230592"/>
                </a:lnTo>
                <a:cubicBezTo>
                  <a:pt x="0" y="150036"/>
                  <a:pt x="65303" y="84733"/>
                  <a:pt x="145859" y="84733"/>
                </a:cubicBezTo>
                <a:lnTo>
                  <a:pt x="820011" y="84733"/>
                </a:lnTo>
                <a:close/>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49"/>
          <p:cNvSpPr txBox="1"/>
          <p:nvPr/>
        </p:nvSpPr>
        <p:spPr>
          <a:xfrm>
            <a:off x="251520" y="905923"/>
            <a:ext cx="4608512" cy="307777"/>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itchFamily="34" charset="-122"/>
                <a:ea typeface="微软雅黑" pitchFamily="34" charset="-122"/>
              </a:defRPr>
            </a:lvl1pPr>
          </a:lstStyle>
          <a:p>
            <a:pPr algn="l"/>
            <a:r>
              <a:rPr lang="zh-CN" altLang="en-US" dirty="0" smtClean="0">
                <a:solidFill>
                  <a:schemeClr val="tx1">
                    <a:lumMod val="65000"/>
                    <a:lumOff val="35000"/>
                  </a:schemeClr>
                </a:solidFill>
              </a:rPr>
              <a:t>三、什么样</a:t>
            </a:r>
            <a:r>
              <a:rPr lang="zh-CN" altLang="en-US" dirty="0">
                <a:solidFill>
                  <a:schemeClr val="tx1">
                    <a:lumMod val="65000"/>
                    <a:lumOff val="35000"/>
                  </a:schemeClr>
                </a:solidFill>
              </a:rPr>
              <a:t>的系统要采用</a:t>
            </a:r>
            <a:r>
              <a:rPr lang="zh-CN" altLang="zh-CN" dirty="0">
                <a:solidFill>
                  <a:schemeClr val="tx1">
                    <a:lumMod val="65000"/>
                    <a:lumOff val="35000"/>
                  </a:schemeClr>
                </a:solidFill>
              </a:rPr>
              <a:t>微服务</a:t>
            </a:r>
            <a:r>
              <a:rPr lang="zh-CN" altLang="en-US" dirty="0" smtClean="0">
                <a:solidFill>
                  <a:schemeClr val="tx1">
                    <a:lumMod val="65000"/>
                    <a:lumOff val="35000"/>
                  </a:schemeClr>
                </a:solidFill>
              </a:rPr>
              <a:t>架构？</a:t>
            </a:r>
            <a:endParaRPr lang="zh-CN" altLang="en-US" dirty="0">
              <a:solidFill>
                <a:schemeClr val="tx1">
                  <a:lumMod val="65000"/>
                  <a:lumOff val="35000"/>
                </a:schemeClr>
              </a:solidFill>
            </a:endParaRPr>
          </a:p>
        </p:txBody>
      </p:sp>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spTree>
    <p:extLst>
      <p:ext uri="{BB962C8B-B14F-4D97-AF65-F5344CB8AC3E}">
        <p14:creationId xmlns:p14="http://schemas.microsoft.com/office/powerpoint/2010/main" val="39825093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76936" y="2429520"/>
            <a:ext cx="7285007" cy="369332"/>
          </a:xfrm>
          <a:prstGeom prst="rect">
            <a:avLst/>
          </a:prstGeom>
          <a:noFill/>
        </p:spPr>
        <p:txBody>
          <a:bodyPr wrap="square" rtlCol="0">
            <a:spAutoFit/>
          </a:bodyPr>
          <a:lstStyle>
            <a:defPPr>
              <a:defRPr lang="zh-CN"/>
            </a:defPPr>
            <a:lvl1pPr lvl="0" algn="ctr">
              <a:defRPr sz="4000">
                <a:solidFill>
                  <a:srgbClr val="002060"/>
                </a:solidFill>
                <a:latin typeface="微软雅黑" panose="020B0503020204020204" pitchFamily="34" charset="-122"/>
                <a:ea typeface="微软雅黑" panose="020B0503020204020204" pitchFamily="34" charset="-122"/>
              </a:defRPr>
            </a:lvl1pPr>
          </a:lstStyle>
          <a:p>
            <a:r>
              <a:rPr lang="en-US" altLang="zh-CN" sz="1800" b="1" dirty="0" smtClean="0"/>
              <a:t>——</a:t>
            </a:r>
            <a:r>
              <a:rPr lang="zh-CN" altLang="en-US" sz="1800" b="1" dirty="0" smtClean="0"/>
              <a:t>先</a:t>
            </a:r>
            <a:r>
              <a:rPr lang="zh-CN" altLang="en-US" sz="1800" b="1" dirty="0"/>
              <a:t>从单个微服务的开发开始</a:t>
            </a:r>
            <a:endParaRPr lang="zh-CN" altLang="zh-CN" sz="1800" b="1" dirty="0"/>
          </a:p>
        </p:txBody>
      </p:sp>
      <p:sp>
        <p:nvSpPr>
          <p:cNvPr id="7" name="标题 1"/>
          <p:cNvSpPr>
            <a:spLocks noGrp="1"/>
          </p:cNvSpPr>
          <p:nvPr>
            <p:ph type="title"/>
          </p:nvPr>
        </p:nvSpPr>
        <p:spPr>
          <a:xfrm>
            <a:off x="606008" y="123478"/>
            <a:ext cx="2741856" cy="277143"/>
          </a:xfrm>
        </p:spPr>
        <p:txBody>
          <a:bodyPr/>
          <a:lstStyle/>
          <a:p>
            <a:pPr algn="l"/>
            <a:r>
              <a:rPr lang="zh-CN" altLang="en-US" sz="1600" dirty="0">
                <a:solidFill>
                  <a:schemeClr val="bg1"/>
                </a:solidFill>
                <a:latin typeface="微软雅黑" panose="020B0503020204020204" pitchFamily="34" charset="-122"/>
                <a:ea typeface="微软雅黑" panose="020B0503020204020204" pitchFamily="34" charset="-122"/>
              </a:rPr>
              <a:t>微服务架构</a:t>
            </a: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sp>
        <p:nvSpPr>
          <p:cNvPr id="5" name="文本框 9"/>
          <p:cNvSpPr txBox="1"/>
          <p:nvPr/>
        </p:nvSpPr>
        <p:spPr>
          <a:xfrm>
            <a:off x="335587" y="1174028"/>
            <a:ext cx="6945175" cy="623248"/>
          </a:xfrm>
          <a:prstGeom prst="rect">
            <a:avLst/>
          </a:prstGeom>
          <a:noFill/>
        </p:spPr>
        <p:txBody>
          <a:bodyPr wrap="square" lIns="68580" tIns="34290" rIns="68580" bIns="34290" rtlCol="0">
            <a:spAutoFit/>
          </a:bodyPr>
          <a:lstStyle/>
          <a:p>
            <a:pPr marL="0" lvl="1" algn="ctr"/>
            <a:r>
              <a:rPr lang="zh-CN" altLang="en-US" sz="3600" b="1" spc="300" dirty="0" smtClean="0">
                <a:solidFill>
                  <a:srgbClr val="0E647C"/>
                </a:solidFill>
                <a:latin typeface="微软雅黑" pitchFamily="34" charset="-122"/>
                <a:ea typeface="微软雅黑" pitchFamily="34" charset="-122"/>
              </a:rPr>
              <a:t>如何利用微服务架构建设系统？</a:t>
            </a:r>
            <a:endParaRPr lang="zh-CN" altLang="en-US" sz="3600" b="1" spc="300" dirty="0">
              <a:solidFill>
                <a:srgbClr val="0E647C"/>
              </a:solidFill>
              <a:latin typeface="微软雅黑" pitchFamily="34" charset="-122"/>
              <a:ea typeface="微软雅黑" pitchFamily="34" charset="-122"/>
            </a:endParaRPr>
          </a:p>
        </p:txBody>
      </p:sp>
    </p:spTree>
    <p:extLst>
      <p:ext uri="{BB962C8B-B14F-4D97-AF65-F5344CB8AC3E}">
        <p14:creationId xmlns:p14="http://schemas.microsoft.com/office/powerpoint/2010/main" val="20900702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3" name="Freeform 5"/>
          <p:cNvSpPr>
            <a:spLocks/>
          </p:cNvSpPr>
          <p:nvPr/>
        </p:nvSpPr>
        <p:spPr bwMode="auto">
          <a:xfrm>
            <a:off x="323528" y="0"/>
            <a:ext cx="3022302" cy="1070672"/>
          </a:xfrm>
          <a:custGeom>
            <a:avLst/>
            <a:gdLst/>
            <a:ahLst/>
            <a:cxnLst/>
            <a:rect l="l" t="t" r="r" b="b"/>
            <a:pathLst>
              <a:path w="1212931" h="513429">
                <a:moveTo>
                  <a:pt x="0" y="0"/>
                </a:moveTo>
                <a:lnTo>
                  <a:pt x="1212931" y="0"/>
                </a:lnTo>
                <a:cubicBezTo>
                  <a:pt x="1210875" y="8189"/>
                  <a:pt x="1207259" y="15721"/>
                  <a:pt x="1202896" y="22772"/>
                </a:cubicBezTo>
                <a:lnTo>
                  <a:pt x="956422" y="454561"/>
                </a:lnTo>
                <a:cubicBezTo>
                  <a:pt x="946115" y="471761"/>
                  <a:pt x="931774" y="486697"/>
                  <a:pt x="913401" y="497559"/>
                </a:cubicBezTo>
                <a:cubicBezTo>
                  <a:pt x="894131" y="508874"/>
                  <a:pt x="873069" y="513853"/>
                  <a:pt x="852006" y="513401"/>
                </a:cubicBezTo>
                <a:lnTo>
                  <a:pt x="358161" y="513401"/>
                </a:lnTo>
                <a:cubicBezTo>
                  <a:pt x="338443" y="513401"/>
                  <a:pt x="317829" y="508422"/>
                  <a:pt x="299456" y="497559"/>
                </a:cubicBezTo>
                <a:cubicBezTo>
                  <a:pt x="281082" y="486697"/>
                  <a:pt x="266294" y="471761"/>
                  <a:pt x="256435" y="454109"/>
                </a:cubicBezTo>
                <a:lnTo>
                  <a:pt x="8616" y="20509"/>
                </a:lnTo>
                <a:close/>
              </a:path>
            </a:pathLst>
          </a:custGeom>
          <a:solidFill>
            <a:schemeClr val="accent6"/>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0" name="TextBox 19"/>
          <p:cNvSpPr txBox="1"/>
          <p:nvPr/>
        </p:nvSpPr>
        <p:spPr>
          <a:xfrm>
            <a:off x="1147408" y="181689"/>
            <a:ext cx="1415773" cy="584775"/>
          </a:xfrm>
          <a:prstGeom prst="rect">
            <a:avLst/>
          </a:prstGeom>
          <a:noFill/>
        </p:spPr>
        <p:txBody>
          <a:bodyPr wrap="none" rtlCol="0">
            <a:spAutoFit/>
          </a:bodyPr>
          <a:lstStyle/>
          <a:p>
            <a:pPr algn="ctr"/>
            <a:r>
              <a:rPr lang="zh-CN" altLang="en-US" sz="3200" b="1" dirty="0">
                <a:solidFill>
                  <a:schemeClr val="bg1"/>
                </a:solidFill>
                <a:latin typeface="微软雅黑" pitchFamily="34" charset="-122"/>
                <a:ea typeface="微软雅黑" pitchFamily="34" charset="-122"/>
              </a:rPr>
              <a:t>开始前</a:t>
            </a:r>
          </a:p>
        </p:txBody>
      </p:sp>
      <p:sp>
        <p:nvSpPr>
          <p:cNvPr id="65" name="矩形 64"/>
          <p:cNvSpPr/>
          <p:nvPr/>
        </p:nvSpPr>
        <p:spPr>
          <a:xfrm>
            <a:off x="0" y="5035826"/>
            <a:ext cx="9144000" cy="1076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9"/>
          <p:cNvSpPr txBox="1"/>
          <p:nvPr/>
        </p:nvSpPr>
        <p:spPr>
          <a:xfrm>
            <a:off x="1331640" y="1973751"/>
            <a:ext cx="6945175" cy="623248"/>
          </a:xfrm>
          <a:prstGeom prst="rect">
            <a:avLst/>
          </a:prstGeom>
          <a:noFill/>
        </p:spPr>
        <p:txBody>
          <a:bodyPr wrap="square" lIns="68580" tIns="34290" rIns="68580" bIns="34290" rtlCol="0">
            <a:spAutoFit/>
          </a:bodyPr>
          <a:lstStyle/>
          <a:p>
            <a:pPr marL="0" lvl="1" algn="ctr"/>
            <a:r>
              <a:rPr lang="zh-CN" altLang="en-US" sz="3600" b="1" spc="300" dirty="0" smtClean="0">
                <a:solidFill>
                  <a:schemeClr val="bg1"/>
                </a:solidFill>
                <a:latin typeface="微软雅黑" pitchFamily="34" charset="-122"/>
                <a:ea typeface="微软雅黑" pitchFamily="34" charset="-122"/>
              </a:rPr>
              <a:t>什么是单体应用</a:t>
            </a:r>
            <a:endParaRPr lang="zh-CN" altLang="en-US" sz="3600" b="1" spc="3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514117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83517" y="1844975"/>
            <a:ext cx="1554480" cy="1074420"/>
            <a:chOff x="619125" y="1514624"/>
            <a:chExt cx="2072640" cy="1432560"/>
          </a:xfrm>
        </p:grpSpPr>
        <p:sp>
          <p:nvSpPr>
            <p:cNvPr id="8" name="圆角矩形 7"/>
            <p:cNvSpPr/>
            <p:nvPr/>
          </p:nvSpPr>
          <p:spPr bwMode="auto">
            <a:xfrm>
              <a:off x="619125" y="1514624"/>
              <a:ext cx="2072640" cy="1432560"/>
            </a:xfrm>
            <a:prstGeom prst="roundRect">
              <a:avLst/>
            </a:prstGeom>
            <a:solidFill>
              <a:schemeClr val="accent2">
                <a:lumMod val="60000"/>
                <a:lumOff val="40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endParaRPr lang="zh-CN" altLang="en-US" sz="1050" b="1" dirty="0">
                <a:solidFill>
                  <a:schemeClr val="accent6"/>
                </a:solidFill>
                <a:latin typeface="微软雅黑" panose="020B0503020204020204" pitchFamily="34" charset="-122"/>
                <a:ea typeface="微软雅黑" panose="020B0503020204020204" pitchFamily="34" charset="-122"/>
              </a:endParaRPr>
            </a:p>
          </p:txBody>
        </p:sp>
        <p:sp>
          <p:nvSpPr>
            <p:cNvPr id="9" name="圆角矩形 8"/>
            <p:cNvSpPr/>
            <p:nvPr/>
          </p:nvSpPr>
          <p:spPr bwMode="auto">
            <a:xfrm>
              <a:off x="738211" y="1895624"/>
              <a:ext cx="843868" cy="411480"/>
            </a:xfrm>
            <a:prstGeom prst="roundRect">
              <a:avLst/>
            </a:prstGeom>
            <a:solidFill>
              <a:srgbClr val="00B0F0"/>
            </a:solidFill>
            <a:ln>
              <a:solidFill>
                <a:srgbClr val="00B0F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微软雅黑" panose="020B0503020204020204" pitchFamily="34" charset="-122"/>
                  <a:ea typeface="微软雅黑" panose="020B0503020204020204" pitchFamily="34" charset="-122"/>
                </a:rPr>
                <a:t>API</a:t>
              </a:r>
              <a:endParaRPr lang="zh-CN" altLang="en-US" sz="1350" dirty="0">
                <a:solidFill>
                  <a:schemeClr val="tx1"/>
                </a:solidFill>
                <a:latin typeface="微软雅黑" panose="020B0503020204020204" pitchFamily="34" charset="-122"/>
                <a:ea typeface="微软雅黑" panose="020B0503020204020204" pitchFamily="34" charset="-122"/>
              </a:endParaRPr>
            </a:p>
          </p:txBody>
        </p:sp>
        <p:sp>
          <p:nvSpPr>
            <p:cNvPr id="10" name="圆角矩形 9"/>
            <p:cNvSpPr/>
            <p:nvPr/>
          </p:nvSpPr>
          <p:spPr bwMode="auto">
            <a:xfrm>
              <a:off x="1728811" y="1880384"/>
              <a:ext cx="843868" cy="426720"/>
            </a:xfrm>
            <a:prstGeom prst="roundRect">
              <a:avLst/>
            </a:prstGeom>
            <a:solidFill>
              <a:schemeClr val="bg1">
                <a:lumMod val="65000"/>
              </a:schemeClr>
            </a:solidFill>
            <a:ln>
              <a:solidFill>
                <a:schemeClr val="bg2">
                  <a:lumMod val="7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微软雅黑" panose="020B0503020204020204" pitchFamily="34" charset="-122"/>
                  <a:ea typeface="微软雅黑" panose="020B0503020204020204" pitchFamily="34" charset="-122"/>
                </a:rPr>
                <a:t>MGR</a:t>
              </a:r>
              <a:endParaRPr lang="zh-CN" altLang="en-US" sz="1350" dirty="0">
                <a:solidFill>
                  <a:schemeClr val="tx1"/>
                </a:solidFill>
                <a:latin typeface="微软雅黑" panose="020B0503020204020204" pitchFamily="34" charset="-122"/>
                <a:ea typeface="微软雅黑" panose="020B0503020204020204" pitchFamily="34" charset="-122"/>
              </a:endParaRPr>
            </a:p>
          </p:txBody>
        </p:sp>
        <p:sp>
          <p:nvSpPr>
            <p:cNvPr id="11" name="流程图: 磁盘 10"/>
            <p:cNvSpPr/>
            <p:nvPr/>
          </p:nvSpPr>
          <p:spPr bwMode="auto">
            <a:xfrm>
              <a:off x="1213485" y="2413784"/>
              <a:ext cx="899160" cy="441960"/>
            </a:xfrm>
            <a:prstGeom prst="flowChartMagneticDisk">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微软雅黑" panose="020B0503020204020204" pitchFamily="34" charset="-122"/>
                  <a:ea typeface="微软雅黑" panose="020B0503020204020204" pitchFamily="34" charset="-122"/>
                </a:rPr>
                <a:t>DB</a:t>
              </a:r>
              <a:endParaRPr lang="zh-CN" altLang="en-US" sz="1350" dirty="0">
                <a:solidFill>
                  <a:schemeClr val="tx1"/>
                </a:solidFill>
                <a:latin typeface="微软雅黑" panose="020B0503020204020204" pitchFamily="34" charset="-122"/>
                <a:ea typeface="微软雅黑" panose="020B0503020204020204" pitchFamily="34" charset="-122"/>
              </a:endParaRPr>
            </a:p>
          </p:txBody>
        </p:sp>
        <p:cxnSp>
          <p:nvCxnSpPr>
            <p:cNvPr id="12" name="肘形连接符 11"/>
            <p:cNvCxnSpPr>
              <a:endCxn id="11" idx="2"/>
            </p:cNvCxnSpPr>
            <p:nvPr/>
          </p:nvCxnSpPr>
          <p:spPr bwMode="auto">
            <a:xfrm rot="16200000" flipH="1">
              <a:off x="904875" y="2326154"/>
              <a:ext cx="327660" cy="289560"/>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13" name="肘形连接符 12"/>
            <p:cNvCxnSpPr>
              <a:endCxn id="11" idx="4"/>
            </p:cNvCxnSpPr>
            <p:nvPr/>
          </p:nvCxnSpPr>
          <p:spPr bwMode="auto">
            <a:xfrm rot="5400000">
              <a:off x="2085975" y="2333774"/>
              <a:ext cx="327660" cy="274320"/>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14" name="矩形 13"/>
            <p:cNvSpPr/>
            <p:nvPr/>
          </p:nvSpPr>
          <p:spPr>
            <a:xfrm>
              <a:off x="651684" y="1542425"/>
              <a:ext cx="949405" cy="338555"/>
            </a:xfrm>
            <a:prstGeom prst="rect">
              <a:avLst/>
            </a:prstGeom>
          </p:spPr>
          <p:txBody>
            <a:bodyPr wrap="none">
              <a:spAutoFit/>
            </a:bodyPr>
            <a:lstStyle/>
            <a:p>
              <a:pPr eaLnBrk="1" hangingPunct="1"/>
              <a:r>
                <a:rPr lang="zh-CN" altLang="en-US" sz="1050" b="1" dirty="0">
                  <a:latin typeface="微软雅黑" panose="020B0503020204020204" pitchFamily="34" charset="-122"/>
                  <a:ea typeface="微软雅黑" panose="020B0503020204020204" pitchFamily="34" charset="-122"/>
                </a:rPr>
                <a:t>微服务 </a:t>
              </a:r>
              <a:r>
                <a:rPr lang="en-US" altLang="zh-CN" sz="1050" b="1" dirty="0">
                  <a:latin typeface="微软雅黑" panose="020B0503020204020204" pitchFamily="34" charset="-122"/>
                  <a:ea typeface="微软雅黑" panose="020B0503020204020204" pitchFamily="34" charset="-122"/>
                </a:rPr>
                <a:t>1</a:t>
              </a:r>
              <a:endParaRPr lang="zh-CN" altLang="en-US" sz="1050" b="1" dirty="0">
                <a:latin typeface="微软雅黑" panose="020B0503020204020204" pitchFamily="34" charset="-122"/>
                <a:ea typeface="微软雅黑" panose="020B0503020204020204" pitchFamily="34" charset="-122"/>
              </a:endParaRPr>
            </a:p>
          </p:txBody>
        </p:sp>
      </p:grpSp>
      <p:sp>
        <p:nvSpPr>
          <p:cNvPr id="16" name="矩形 15"/>
          <p:cNvSpPr/>
          <p:nvPr/>
        </p:nvSpPr>
        <p:spPr>
          <a:xfrm>
            <a:off x="2510064" y="1959811"/>
            <a:ext cx="5873863" cy="2308324"/>
          </a:xfrm>
          <a:prstGeom prst="rect">
            <a:avLst/>
          </a:prstGeom>
          <a:ln>
            <a:solidFill>
              <a:srgbClr val="0E647C"/>
            </a:solidFill>
          </a:ln>
        </p:spPr>
        <p:txBody>
          <a:bodyPr wrap="square">
            <a:spAutoFit/>
          </a:bodyPr>
          <a:lstStyle/>
          <a:p>
            <a:pPr marL="214313" indent="-214313">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原来怎么开发还怎么开发（</a:t>
            </a:r>
            <a:r>
              <a:rPr lang="en-US" altLang="zh-CN" sz="1200" dirty="0">
                <a:latin typeface="微软雅黑" panose="020B0503020204020204" pitchFamily="34" charset="-122"/>
                <a:ea typeface="微软雅黑" panose="020B0503020204020204" pitchFamily="34" charset="-122"/>
              </a:rPr>
              <a:t>Java</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PHP</a:t>
            </a:r>
            <a:r>
              <a:rPr lang="zh-CN" altLang="en-US" sz="1200" dirty="0">
                <a:latin typeface="微软雅黑" panose="020B0503020204020204" pitchFamily="34" charset="-122"/>
                <a:ea typeface="微软雅黑" panose="020B0503020204020204" pitchFamily="34" charset="-122"/>
              </a:rPr>
              <a:t>，</a:t>
            </a:r>
            <a:r>
              <a:rPr lang="en-US" altLang="zh-CN" sz="1200" dirty="0" err="1">
                <a:latin typeface="微软雅黑" panose="020B0503020204020204" pitchFamily="34" charset="-122"/>
                <a:ea typeface="微软雅黑" panose="020B0503020204020204" pitchFamily="34" charset="-122"/>
              </a:rPr>
              <a:t>.Net</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etc.</a:t>
            </a:r>
            <a:r>
              <a:rPr lang="zh-CN" altLang="en-US"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a:p>
            <a:pPr marL="214313" indent="-214313">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每个微服务使用独立的数据库</a:t>
            </a:r>
            <a:endParaRPr lang="en-US" altLang="zh-CN" sz="1200" dirty="0">
              <a:latin typeface="微软雅黑" panose="020B0503020204020204" pitchFamily="34" charset="-122"/>
              <a:ea typeface="微软雅黑" panose="020B0503020204020204" pitchFamily="34" charset="-122"/>
            </a:endParaRPr>
          </a:p>
          <a:p>
            <a:pPr marL="214313" indent="-214313">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如果本微服务需要为其它微服务提供接口，建议将</a:t>
            </a:r>
            <a:r>
              <a:rPr lang="en-US" altLang="zh-CN" sz="1200" dirty="0">
                <a:latin typeface="微软雅黑" panose="020B0503020204020204" pitchFamily="34" charset="-122"/>
                <a:ea typeface="微软雅黑" panose="020B0503020204020204" pitchFamily="34" charset="-122"/>
              </a:rPr>
              <a:t>API</a:t>
            </a:r>
            <a:r>
              <a:rPr lang="zh-CN" altLang="en-US" sz="1200" dirty="0">
                <a:latin typeface="微软雅黑" panose="020B0503020204020204" pitchFamily="34" charset="-122"/>
                <a:ea typeface="微软雅黑" panose="020B0503020204020204" pitchFamily="34" charset="-122"/>
              </a:rPr>
              <a:t>模块和管理端分开来，因为</a:t>
            </a:r>
            <a:endParaRPr lang="en-US" altLang="zh-CN" sz="1200" dirty="0">
              <a:latin typeface="微软雅黑" panose="020B0503020204020204" pitchFamily="34" charset="-122"/>
              <a:ea typeface="微软雅黑" panose="020B0503020204020204" pitchFamily="34" charset="-122"/>
            </a:endParaRPr>
          </a:p>
          <a:p>
            <a:pPr marL="557213" lvl="1" indent="-214313">
              <a:lnSpc>
                <a:spcPct val="150000"/>
              </a:lnSpc>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目的不同</a:t>
            </a:r>
            <a:endParaRPr lang="en-US" altLang="zh-CN" sz="1200" dirty="0">
              <a:latin typeface="微软雅黑" panose="020B0503020204020204" pitchFamily="34" charset="-122"/>
              <a:ea typeface="微软雅黑" panose="020B0503020204020204" pitchFamily="34" charset="-122"/>
            </a:endParaRPr>
          </a:p>
          <a:p>
            <a:pPr marL="900113" lvl="2" indent="-214313">
              <a:lnSpc>
                <a:spcPct val="150000"/>
              </a:lnSpc>
              <a:buFont typeface="Wingdings" panose="05000000000000000000" pitchFamily="2" charset="2"/>
              <a:buChar char="ü"/>
            </a:pPr>
            <a:r>
              <a:rPr lang="en-US" altLang="zh-CN" sz="1200" dirty="0">
                <a:latin typeface="微软雅黑" panose="020B0503020204020204" pitchFamily="34" charset="-122"/>
                <a:ea typeface="微软雅黑" panose="020B0503020204020204" pitchFamily="34" charset="-122"/>
              </a:rPr>
              <a:t>API</a:t>
            </a:r>
            <a:r>
              <a:rPr lang="zh-CN" altLang="en-US" sz="1200" dirty="0">
                <a:latin typeface="微软雅黑" panose="020B0503020204020204" pitchFamily="34" charset="-122"/>
                <a:ea typeface="微软雅黑" panose="020B0503020204020204" pitchFamily="34" charset="-122"/>
              </a:rPr>
              <a:t>模块的目的是服务于其它模块</a:t>
            </a:r>
            <a:endParaRPr lang="en-US" altLang="zh-CN" sz="1200" dirty="0">
              <a:latin typeface="微软雅黑" panose="020B0503020204020204" pitchFamily="34" charset="-122"/>
              <a:ea typeface="微软雅黑" panose="020B0503020204020204" pitchFamily="34" charset="-122"/>
            </a:endParaRPr>
          </a:p>
          <a:p>
            <a:pPr marL="900113" lvl="2" indent="-214313">
              <a:lnSpc>
                <a:spcPct val="150000"/>
              </a:lnSpc>
              <a:buFont typeface="Wingdings" panose="05000000000000000000" pitchFamily="2" charset="2"/>
              <a:buChar char="ü"/>
            </a:pPr>
            <a:r>
              <a:rPr lang="zh-CN" altLang="en-US" sz="1200" dirty="0">
                <a:latin typeface="微软雅黑" panose="020B0503020204020204" pitchFamily="34" charset="-122"/>
                <a:ea typeface="微软雅黑" panose="020B0503020204020204" pitchFamily="34" charset="-122"/>
              </a:rPr>
              <a:t>管理端的目的是管理本模块的数据</a:t>
            </a:r>
            <a:endParaRPr lang="en-US" altLang="zh-CN" sz="1200" dirty="0">
              <a:latin typeface="微软雅黑" panose="020B0503020204020204" pitchFamily="34" charset="-122"/>
              <a:ea typeface="微软雅黑" panose="020B0503020204020204" pitchFamily="34" charset="-122"/>
            </a:endParaRPr>
          </a:p>
          <a:p>
            <a:pPr marL="557213" lvl="1" indent="-214313">
              <a:lnSpc>
                <a:spcPct val="150000"/>
              </a:lnSpc>
              <a:buFont typeface="Wingdings" panose="05000000000000000000" pitchFamily="2" charset="2"/>
              <a:buChar char="l"/>
            </a:pPr>
            <a:r>
              <a:rPr lang="en-US" altLang="zh-CN" sz="1200" dirty="0">
                <a:latin typeface="微软雅黑" panose="020B0503020204020204" pitchFamily="34" charset="-122"/>
                <a:ea typeface="微软雅黑" panose="020B0503020204020204" pitchFamily="34" charset="-122"/>
              </a:rPr>
              <a:t>API</a:t>
            </a:r>
            <a:r>
              <a:rPr lang="zh-CN" altLang="en-US" sz="1200" dirty="0">
                <a:latin typeface="微软雅黑" panose="020B0503020204020204" pitchFamily="34" charset="-122"/>
                <a:ea typeface="微软雅黑" panose="020B0503020204020204" pitchFamily="34" charset="-122"/>
              </a:rPr>
              <a:t>模块比管理端有更高的性能、稳定性和安全性要求</a:t>
            </a:r>
            <a:endParaRPr lang="en-US" altLang="zh-CN" sz="1200" dirty="0">
              <a:latin typeface="微软雅黑" panose="020B0503020204020204" pitchFamily="34" charset="-122"/>
              <a:ea typeface="微软雅黑" panose="020B0503020204020204" pitchFamily="34" charset="-122"/>
            </a:endParaRPr>
          </a:p>
          <a:p>
            <a:pPr marL="214313" indent="-214313">
              <a:lnSpc>
                <a:spcPct val="150000"/>
              </a:lnSpc>
              <a:buFont typeface="Wingdings" panose="05000000000000000000" pitchFamily="2" charset="2"/>
              <a:buChar char="Ø"/>
            </a:pPr>
            <a:endParaRPr lang="en-US" altLang="zh-CN" sz="1200" dirty="0">
              <a:latin typeface="微软雅黑" panose="020B0503020204020204" pitchFamily="34" charset="-122"/>
              <a:ea typeface="微软雅黑" panose="020B0503020204020204" pitchFamily="34" charset="-122"/>
            </a:endParaRPr>
          </a:p>
        </p:txBody>
      </p:sp>
      <p:grpSp>
        <p:nvGrpSpPr>
          <p:cNvPr id="17" name="组合 16"/>
          <p:cNvGrpSpPr/>
          <p:nvPr/>
        </p:nvGrpSpPr>
        <p:grpSpPr>
          <a:xfrm>
            <a:off x="482666" y="3193715"/>
            <a:ext cx="1554480" cy="1074420"/>
            <a:chOff x="619125" y="1514624"/>
            <a:chExt cx="2072640" cy="1432560"/>
          </a:xfrm>
        </p:grpSpPr>
        <p:sp>
          <p:nvSpPr>
            <p:cNvPr id="18" name="圆角矩形 17"/>
            <p:cNvSpPr/>
            <p:nvPr/>
          </p:nvSpPr>
          <p:spPr bwMode="auto">
            <a:xfrm>
              <a:off x="619125" y="1514624"/>
              <a:ext cx="2072640" cy="1432560"/>
            </a:xfrm>
            <a:prstGeom prst="roundRect">
              <a:avLst/>
            </a:prstGeom>
            <a:solidFill>
              <a:schemeClr val="accent2">
                <a:lumMod val="60000"/>
                <a:lumOff val="40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endParaRPr lang="zh-CN" altLang="en-US" sz="1050" b="1" dirty="0">
                <a:solidFill>
                  <a:schemeClr val="accent6"/>
                </a:solidFill>
                <a:latin typeface="Arial" pitchFamily="34" charset="0"/>
                <a:ea typeface="宋体" pitchFamily="2" charset="-122"/>
              </a:endParaRPr>
            </a:p>
          </p:txBody>
        </p:sp>
        <p:sp>
          <p:nvSpPr>
            <p:cNvPr id="19" name="圆角矩形 18"/>
            <p:cNvSpPr/>
            <p:nvPr/>
          </p:nvSpPr>
          <p:spPr bwMode="auto">
            <a:xfrm>
              <a:off x="738211" y="1895624"/>
              <a:ext cx="843868" cy="411480"/>
            </a:xfrm>
            <a:prstGeom prst="roundRect">
              <a:avLst/>
            </a:prstGeom>
            <a:solidFill>
              <a:srgbClr val="00B0F0"/>
            </a:solidFill>
            <a:ln>
              <a:solidFill>
                <a:srgbClr val="00B0F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Arial" pitchFamily="34" charset="0"/>
                  <a:ea typeface="宋体" pitchFamily="2" charset="-122"/>
                </a:rPr>
                <a:t>API</a:t>
              </a:r>
              <a:endParaRPr lang="zh-CN" altLang="en-US" sz="1350" dirty="0">
                <a:solidFill>
                  <a:schemeClr val="tx1"/>
                </a:solidFill>
                <a:latin typeface="Arial" pitchFamily="34" charset="0"/>
                <a:ea typeface="宋体" pitchFamily="2" charset="-122"/>
              </a:endParaRPr>
            </a:p>
          </p:txBody>
        </p:sp>
        <p:sp>
          <p:nvSpPr>
            <p:cNvPr id="20" name="圆角矩形 19"/>
            <p:cNvSpPr/>
            <p:nvPr/>
          </p:nvSpPr>
          <p:spPr bwMode="auto">
            <a:xfrm>
              <a:off x="1728811" y="1880384"/>
              <a:ext cx="843868" cy="426720"/>
            </a:xfrm>
            <a:prstGeom prst="roundRect">
              <a:avLst/>
            </a:prstGeom>
            <a:solidFill>
              <a:schemeClr val="bg1">
                <a:lumMod val="65000"/>
              </a:schemeClr>
            </a:solidFill>
            <a:ln>
              <a:solidFill>
                <a:schemeClr val="bg2">
                  <a:lumMod val="7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Arial" pitchFamily="34" charset="0"/>
                  <a:ea typeface="宋体" pitchFamily="2" charset="-122"/>
                </a:rPr>
                <a:t>MGR</a:t>
              </a:r>
              <a:endParaRPr lang="zh-CN" altLang="en-US" sz="1350" dirty="0">
                <a:solidFill>
                  <a:schemeClr val="tx1"/>
                </a:solidFill>
                <a:latin typeface="Arial" pitchFamily="34" charset="0"/>
                <a:ea typeface="宋体" pitchFamily="2" charset="-122"/>
              </a:endParaRPr>
            </a:p>
          </p:txBody>
        </p:sp>
        <p:sp>
          <p:nvSpPr>
            <p:cNvPr id="21" name="流程图: 磁盘 20"/>
            <p:cNvSpPr/>
            <p:nvPr/>
          </p:nvSpPr>
          <p:spPr bwMode="auto">
            <a:xfrm>
              <a:off x="1213485" y="2413784"/>
              <a:ext cx="899160" cy="441960"/>
            </a:xfrm>
            <a:prstGeom prst="flowChartMagneticDisk">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Arial" pitchFamily="34" charset="0"/>
                  <a:ea typeface="宋体" pitchFamily="2" charset="-122"/>
                </a:rPr>
                <a:t>DB</a:t>
              </a:r>
              <a:endParaRPr lang="zh-CN" altLang="en-US" sz="1350" dirty="0">
                <a:solidFill>
                  <a:schemeClr val="tx1"/>
                </a:solidFill>
                <a:latin typeface="Arial" pitchFamily="34" charset="0"/>
                <a:ea typeface="宋体" pitchFamily="2" charset="-122"/>
              </a:endParaRPr>
            </a:p>
          </p:txBody>
        </p:sp>
        <p:cxnSp>
          <p:nvCxnSpPr>
            <p:cNvPr id="22" name="肘形连接符 21"/>
            <p:cNvCxnSpPr>
              <a:endCxn id="21" idx="2"/>
            </p:cNvCxnSpPr>
            <p:nvPr/>
          </p:nvCxnSpPr>
          <p:spPr bwMode="auto">
            <a:xfrm rot="16200000" flipH="1">
              <a:off x="904875" y="2326154"/>
              <a:ext cx="327660" cy="289560"/>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23" name="肘形连接符 22"/>
            <p:cNvCxnSpPr>
              <a:endCxn id="21" idx="4"/>
            </p:cNvCxnSpPr>
            <p:nvPr/>
          </p:nvCxnSpPr>
          <p:spPr bwMode="auto">
            <a:xfrm rot="5400000">
              <a:off x="2085975" y="2333774"/>
              <a:ext cx="327660" cy="274320"/>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24" name="矩形 23"/>
            <p:cNvSpPr/>
            <p:nvPr/>
          </p:nvSpPr>
          <p:spPr>
            <a:xfrm>
              <a:off x="651684" y="1542425"/>
              <a:ext cx="949405" cy="338555"/>
            </a:xfrm>
            <a:prstGeom prst="rect">
              <a:avLst/>
            </a:prstGeom>
          </p:spPr>
          <p:txBody>
            <a:bodyPr wrap="none">
              <a:spAutoFit/>
            </a:bodyPr>
            <a:lstStyle/>
            <a:p>
              <a:pPr eaLnBrk="1" hangingPunct="1"/>
              <a:r>
                <a:rPr lang="zh-CN" altLang="en-US" sz="1050" b="1" dirty="0">
                  <a:latin typeface="微软雅黑" panose="020B0503020204020204" pitchFamily="34" charset="-122"/>
                  <a:ea typeface="微软雅黑" panose="020B0503020204020204" pitchFamily="34" charset="-122"/>
                </a:rPr>
                <a:t>微服务 </a:t>
              </a:r>
              <a:r>
                <a:rPr lang="en-US" altLang="zh-CN" sz="1050" b="1" dirty="0">
                  <a:latin typeface="微软雅黑" panose="020B0503020204020204" pitchFamily="34" charset="-122"/>
                  <a:ea typeface="微软雅黑" panose="020B0503020204020204" pitchFamily="34" charset="-122"/>
                </a:rPr>
                <a:t>2</a:t>
              </a:r>
              <a:endParaRPr lang="zh-CN" altLang="en-US" sz="1050" b="1" dirty="0">
                <a:latin typeface="微软雅黑" panose="020B0503020204020204" pitchFamily="34" charset="-122"/>
                <a:ea typeface="微软雅黑" panose="020B0503020204020204" pitchFamily="34" charset="-122"/>
              </a:endParaRPr>
            </a:p>
          </p:txBody>
        </p:sp>
      </p:grpSp>
      <p:sp>
        <p:nvSpPr>
          <p:cNvPr id="25" name="五边形 24"/>
          <p:cNvSpPr/>
          <p:nvPr/>
        </p:nvSpPr>
        <p:spPr>
          <a:xfrm>
            <a:off x="0" y="931836"/>
            <a:ext cx="2841632" cy="429823"/>
          </a:xfrm>
          <a:prstGeom prst="homePlate">
            <a:avLst/>
          </a:prstGeom>
          <a:ln>
            <a:noFill/>
          </a:ln>
        </p:spPr>
        <p:style>
          <a:lnRef idx="3">
            <a:schemeClr val="lt1"/>
          </a:lnRef>
          <a:fillRef idx="1">
            <a:schemeClr val="accent6"/>
          </a:fillRef>
          <a:effectRef idx="1">
            <a:schemeClr val="accent6"/>
          </a:effectRef>
          <a:fontRef idx="minor">
            <a:schemeClr val="lt1"/>
          </a:fontRef>
        </p:style>
        <p:txBody>
          <a:bodyPr rtlCol="0" anchor="ctr"/>
          <a:lstStyle/>
          <a:p>
            <a:r>
              <a:rPr lang="en-US" altLang="zh-CN" sz="1400" b="1" dirty="0" smtClean="0">
                <a:latin typeface="微软雅黑" panose="020B0503020204020204" pitchFamily="34" charset="-122"/>
                <a:ea typeface="微软雅黑" panose="020B0503020204020204" pitchFamily="34" charset="-122"/>
              </a:rPr>
              <a:t>01 </a:t>
            </a:r>
            <a:r>
              <a:rPr lang="zh-CN" altLang="en-US" sz="1400" b="1" dirty="0" smtClean="0">
                <a:latin typeface="微软雅黑" panose="020B0503020204020204" pitchFamily="34" charset="-122"/>
                <a:ea typeface="微软雅黑" panose="020B0503020204020204" pitchFamily="34" charset="-122"/>
              </a:rPr>
              <a:t>开发微服务模块</a:t>
            </a:r>
            <a:endParaRPr lang="zh-CN" altLang="en-US" sz="1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标题 1"/>
          <p:cNvSpPr>
            <a:spLocks noGrp="1"/>
          </p:cNvSpPr>
          <p:nvPr>
            <p:ph type="title"/>
          </p:nvPr>
        </p:nvSpPr>
        <p:spPr>
          <a:xfrm>
            <a:off x="606008" y="123478"/>
            <a:ext cx="2741856" cy="277143"/>
          </a:xfrm>
        </p:spPr>
        <p:txBody>
          <a:bodyPr/>
          <a:lstStyle/>
          <a:p>
            <a:pPr algn="l"/>
            <a:r>
              <a:rPr lang="zh-CN" altLang="en-US" sz="1600" dirty="0">
                <a:solidFill>
                  <a:schemeClr val="bg1"/>
                </a:solidFill>
                <a:latin typeface="微软雅黑" panose="020B0503020204020204" pitchFamily="34" charset="-122"/>
                <a:ea typeface="微软雅黑" panose="020B0503020204020204" pitchFamily="34" charset="-122"/>
              </a:rPr>
              <a:t>微服务架构</a:t>
            </a:r>
          </a:p>
        </p:txBody>
      </p:sp>
      <p:pic>
        <p:nvPicPr>
          <p:cNvPr id="27" name="图片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spTree>
    <p:extLst>
      <p:ext uri="{BB962C8B-B14F-4D97-AF65-F5344CB8AC3E}">
        <p14:creationId xmlns:p14="http://schemas.microsoft.com/office/powerpoint/2010/main" val="10103305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83517" y="1574271"/>
            <a:ext cx="1554480" cy="1074420"/>
            <a:chOff x="619125" y="1514624"/>
            <a:chExt cx="2072640" cy="1432560"/>
          </a:xfrm>
        </p:grpSpPr>
        <p:sp>
          <p:nvSpPr>
            <p:cNvPr id="8" name="圆角矩形 7"/>
            <p:cNvSpPr/>
            <p:nvPr/>
          </p:nvSpPr>
          <p:spPr bwMode="auto">
            <a:xfrm>
              <a:off x="619125" y="1514624"/>
              <a:ext cx="2072640" cy="1432560"/>
            </a:xfrm>
            <a:prstGeom prst="roundRect">
              <a:avLst/>
            </a:prstGeom>
            <a:solidFill>
              <a:schemeClr val="accent2">
                <a:lumMod val="60000"/>
                <a:lumOff val="40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endParaRPr lang="zh-CN" altLang="en-US" sz="1050" b="1" dirty="0">
                <a:solidFill>
                  <a:schemeClr val="accent6"/>
                </a:solidFill>
                <a:latin typeface="Arial" pitchFamily="34" charset="0"/>
                <a:ea typeface="宋体" pitchFamily="2" charset="-122"/>
              </a:endParaRPr>
            </a:p>
          </p:txBody>
        </p:sp>
        <p:sp>
          <p:nvSpPr>
            <p:cNvPr id="9" name="圆角矩形 8"/>
            <p:cNvSpPr/>
            <p:nvPr/>
          </p:nvSpPr>
          <p:spPr bwMode="auto">
            <a:xfrm>
              <a:off x="738211" y="1895624"/>
              <a:ext cx="843868" cy="411480"/>
            </a:xfrm>
            <a:prstGeom prst="roundRect">
              <a:avLst/>
            </a:prstGeom>
            <a:solidFill>
              <a:srgbClr val="00B0F0"/>
            </a:solidFill>
            <a:ln>
              <a:solidFill>
                <a:srgbClr val="00B0F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Arial" pitchFamily="34" charset="0"/>
                  <a:ea typeface="宋体" pitchFamily="2" charset="-122"/>
                </a:rPr>
                <a:t>API</a:t>
              </a:r>
              <a:endParaRPr lang="zh-CN" altLang="en-US" sz="1350" dirty="0">
                <a:solidFill>
                  <a:schemeClr val="tx1"/>
                </a:solidFill>
                <a:latin typeface="Arial" pitchFamily="34" charset="0"/>
                <a:ea typeface="宋体" pitchFamily="2" charset="-122"/>
              </a:endParaRPr>
            </a:p>
          </p:txBody>
        </p:sp>
        <p:sp>
          <p:nvSpPr>
            <p:cNvPr id="10" name="圆角矩形 9"/>
            <p:cNvSpPr/>
            <p:nvPr/>
          </p:nvSpPr>
          <p:spPr bwMode="auto">
            <a:xfrm>
              <a:off x="1728811" y="1880384"/>
              <a:ext cx="843868" cy="426720"/>
            </a:xfrm>
            <a:prstGeom prst="roundRect">
              <a:avLst/>
            </a:prstGeom>
            <a:solidFill>
              <a:schemeClr val="bg1">
                <a:lumMod val="65000"/>
              </a:schemeClr>
            </a:solidFill>
            <a:ln>
              <a:solidFill>
                <a:schemeClr val="bg2">
                  <a:lumMod val="7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Arial" pitchFamily="34" charset="0"/>
                  <a:ea typeface="宋体" pitchFamily="2" charset="-122"/>
                </a:rPr>
                <a:t>MGR</a:t>
              </a:r>
              <a:endParaRPr lang="zh-CN" altLang="en-US" sz="1350" dirty="0">
                <a:solidFill>
                  <a:schemeClr val="tx1"/>
                </a:solidFill>
                <a:latin typeface="Arial" pitchFamily="34" charset="0"/>
                <a:ea typeface="宋体" pitchFamily="2" charset="-122"/>
              </a:endParaRPr>
            </a:p>
          </p:txBody>
        </p:sp>
        <p:sp>
          <p:nvSpPr>
            <p:cNvPr id="11" name="流程图: 磁盘 10"/>
            <p:cNvSpPr/>
            <p:nvPr/>
          </p:nvSpPr>
          <p:spPr bwMode="auto">
            <a:xfrm>
              <a:off x="1213485" y="2413784"/>
              <a:ext cx="899160" cy="441960"/>
            </a:xfrm>
            <a:prstGeom prst="flowChartMagneticDisk">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Arial" pitchFamily="34" charset="0"/>
                  <a:ea typeface="宋体" pitchFamily="2" charset="-122"/>
                </a:rPr>
                <a:t>DB</a:t>
              </a:r>
              <a:endParaRPr lang="zh-CN" altLang="en-US" sz="1350" dirty="0">
                <a:solidFill>
                  <a:schemeClr val="tx1"/>
                </a:solidFill>
                <a:latin typeface="Arial" pitchFamily="34" charset="0"/>
                <a:ea typeface="宋体" pitchFamily="2" charset="-122"/>
              </a:endParaRPr>
            </a:p>
          </p:txBody>
        </p:sp>
        <p:cxnSp>
          <p:nvCxnSpPr>
            <p:cNvPr id="12" name="肘形连接符 11"/>
            <p:cNvCxnSpPr>
              <a:endCxn id="11" idx="2"/>
            </p:cNvCxnSpPr>
            <p:nvPr/>
          </p:nvCxnSpPr>
          <p:spPr bwMode="auto">
            <a:xfrm rot="16200000" flipH="1">
              <a:off x="904875" y="2326154"/>
              <a:ext cx="327660" cy="289560"/>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13" name="肘形连接符 12"/>
            <p:cNvCxnSpPr>
              <a:endCxn id="11" idx="4"/>
            </p:cNvCxnSpPr>
            <p:nvPr/>
          </p:nvCxnSpPr>
          <p:spPr bwMode="auto">
            <a:xfrm rot="5400000">
              <a:off x="2085975" y="2333774"/>
              <a:ext cx="327660" cy="274320"/>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14" name="矩形 13"/>
            <p:cNvSpPr/>
            <p:nvPr/>
          </p:nvSpPr>
          <p:spPr>
            <a:xfrm>
              <a:off x="651684" y="1542425"/>
              <a:ext cx="949405" cy="338555"/>
            </a:xfrm>
            <a:prstGeom prst="rect">
              <a:avLst/>
            </a:prstGeom>
          </p:spPr>
          <p:txBody>
            <a:bodyPr wrap="none">
              <a:spAutoFit/>
            </a:bodyPr>
            <a:lstStyle/>
            <a:p>
              <a:pPr eaLnBrk="1" hangingPunct="1"/>
              <a:r>
                <a:rPr lang="zh-CN" altLang="en-US" sz="1050" b="1" dirty="0">
                  <a:latin typeface="微软雅黑" panose="020B0503020204020204" pitchFamily="34" charset="-122"/>
                  <a:ea typeface="微软雅黑" panose="020B0503020204020204" pitchFamily="34" charset="-122"/>
                </a:rPr>
                <a:t>微服务 </a:t>
              </a:r>
              <a:r>
                <a:rPr lang="en-US" altLang="zh-CN" sz="1050" b="1" dirty="0">
                  <a:latin typeface="微软雅黑" panose="020B0503020204020204" pitchFamily="34" charset="-122"/>
                  <a:ea typeface="微软雅黑" panose="020B0503020204020204" pitchFamily="34" charset="-122"/>
                </a:rPr>
                <a:t>1</a:t>
              </a:r>
              <a:endParaRPr lang="zh-CN" altLang="en-US" sz="1050" b="1" dirty="0">
                <a:latin typeface="微软雅黑" panose="020B0503020204020204" pitchFamily="34" charset="-122"/>
                <a:ea typeface="微软雅黑" panose="020B0503020204020204" pitchFamily="34" charset="-122"/>
              </a:endParaRPr>
            </a:p>
          </p:txBody>
        </p:sp>
      </p:grpSp>
      <p:sp>
        <p:nvSpPr>
          <p:cNvPr id="16" name="矩形 15"/>
          <p:cNvSpPr/>
          <p:nvPr/>
        </p:nvSpPr>
        <p:spPr>
          <a:xfrm>
            <a:off x="2483768" y="1508958"/>
            <a:ext cx="5873863" cy="3416320"/>
          </a:xfrm>
          <a:prstGeom prst="rect">
            <a:avLst/>
          </a:prstGeom>
          <a:ln>
            <a:solidFill>
              <a:srgbClr val="0E647C"/>
            </a:solidFill>
          </a:ln>
        </p:spPr>
        <p:txBody>
          <a:bodyPr wrap="square">
            <a:spAutoFit/>
          </a:bodyPr>
          <a:lstStyle/>
          <a:p>
            <a:pPr marL="214313" indent="-214313">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文档很重要，因为它是团队协作和知识传递的工具。</a:t>
            </a:r>
            <a:endParaRPr lang="en-US" altLang="zh-CN" sz="1200" dirty="0">
              <a:latin typeface="微软雅黑" panose="020B0503020204020204" pitchFamily="34" charset="-122"/>
              <a:ea typeface="微软雅黑" panose="020B0503020204020204" pitchFamily="34" charset="-122"/>
            </a:endParaRPr>
          </a:p>
          <a:p>
            <a:pPr marL="214313" indent="-214313">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文档是程序员永远的痛。</a:t>
            </a:r>
            <a:endParaRPr lang="en-US" altLang="zh-CN" sz="1200" dirty="0">
              <a:latin typeface="微软雅黑" panose="020B0503020204020204" pitchFamily="34" charset="-122"/>
              <a:ea typeface="微软雅黑" panose="020B0503020204020204" pitchFamily="34" charset="-122"/>
            </a:endParaRPr>
          </a:p>
          <a:p>
            <a:pPr marL="557213" lvl="1" indent="-214313">
              <a:lnSpc>
                <a:spcPct val="150000"/>
              </a:lnSpc>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写起来费时费力</a:t>
            </a:r>
            <a:endParaRPr lang="en-US" altLang="zh-CN" sz="1200" dirty="0">
              <a:latin typeface="微软雅黑" panose="020B0503020204020204" pitchFamily="34" charset="-122"/>
              <a:ea typeface="微软雅黑" panose="020B0503020204020204" pitchFamily="34" charset="-122"/>
            </a:endParaRPr>
          </a:p>
          <a:p>
            <a:pPr marL="557213" lvl="1" indent="-214313">
              <a:lnSpc>
                <a:spcPct val="150000"/>
              </a:lnSpc>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更新维护时更是费力费神</a:t>
            </a:r>
            <a:endParaRPr lang="en-US" altLang="zh-CN" sz="1200" dirty="0">
              <a:latin typeface="微软雅黑" panose="020B0503020204020204" pitchFamily="34" charset="-122"/>
              <a:ea typeface="微软雅黑" panose="020B0503020204020204" pitchFamily="34" charset="-122"/>
            </a:endParaRPr>
          </a:p>
          <a:p>
            <a:pPr marL="557213" lvl="1" indent="-214313">
              <a:lnSpc>
                <a:spcPct val="150000"/>
              </a:lnSpc>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大部分情况下，文档都是过期的</a:t>
            </a:r>
            <a:endParaRPr lang="en-US" altLang="zh-CN" sz="1200" dirty="0">
              <a:latin typeface="微软雅黑" panose="020B0503020204020204" pitchFamily="34" charset="-122"/>
              <a:ea typeface="微软雅黑" panose="020B0503020204020204" pitchFamily="34" charset="-122"/>
            </a:endParaRPr>
          </a:p>
          <a:p>
            <a:pPr marL="214313" indent="-214313">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将文档放到代码中，与代码一起更新，能够有效地避免以上</a:t>
            </a:r>
            <a:r>
              <a:rPr lang="zh-CN" altLang="en-US" sz="1200" dirty="0" smtClean="0">
                <a:latin typeface="微软雅黑" panose="020B0503020204020204" pitchFamily="34" charset="-122"/>
                <a:ea typeface="微软雅黑" panose="020B0503020204020204" pitchFamily="34" charset="-122"/>
              </a:rPr>
              <a:t>问题</a:t>
            </a:r>
            <a:endParaRPr lang="en-US" altLang="zh-CN" sz="1200" dirty="0" smtClean="0">
              <a:latin typeface="微软雅黑" panose="020B0503020204020204" pitchFamily="34" charset="-122"/>
              <a:ea typeface="微软雅黑" panose="020B0503020204020204" pitchFamily="34" charset="-122"/>
            </a:endParaRPr>
          </a:p>
          <a:p>
            <a:pPr marL="214313" indent="-214313">
              <a:lnSpc>
                <a:spcPct val="150000"/>
              </a:lnSpc>
              <a:buFont typeface="Wingdings" panose="05000000000000000000" pitchFamily="2" charset="2"/>
              <a:buChar char="Ø"/>
            </a:pPr>
            <a:endParaRPr lang="en-US" altLang="zh-CN" sz="1200" dirty="0">
              <a:latin typeface="微软雅黑" panose="020B0503020204020204" pitchFamily="34" charset="-122"/>
              <a:ea typeface="微软雅黑" panose="020B0503020204020204" pitchFamily="34" charset="-122"/>
            </a:endParaRPr>
          </a:p>
          <a:p>
            <a:pPr>
              <a:lnSpc>
                <a:spcPct val="150000"/>
              </a:lnSpc>
            </a:pPr>
            <a:endParaRPr lang="en-US" altLang="zh-CN" sz="1200" dirty="0">
              <a:latin typeface="微软雅黑" panose="020B0503020204020204" pitchFamily="34" charset="-122"/>
              <a:ea typeface="微软雅黑" panose="020B0503020204020204" pitchFamily="34" charset="-122"/>
            </a:endParaRPr>
          </a:p>
          <a:p>
            <a:pPr marL="214313" indent="-214313">
              <a:lnSpc>
                <a:spcPct val="150000"/>
              </a:lnSpc>
              <a:buFont typeface="Wingdings" panose="05000000000000000000" pitchFamily="2" charset="2"/>
              <a:buChar char="Ø"/>
            </a:pPr>
            <a:endParaRPr lang="en-US" altLang="zh-CN" sz="1200" dirty="0">
              <a:latin typeface="微软雅黑" panose="020B0503020204020204" pitchFamily="34" charset="-122"/>
              <a:ea typeface="微软雅黑" panose="020B0503020204020204" pitchFamily="34" charset="-122"/>
            </a:endParaRPr>
          </a:p>
          <a:p>
            <a:pPr>
              <a:lnSpc>
                <a:spcPct val="150000"/>
              </a:lnSpc>
            </a:pPr>
            <a:endParaRPr lang="en-US" altLang="zh-CN" sz="1200" dirty="0">
              <a:latin typeface="微软雅黑" panose="020B0503020204020204" pitchFamily="34" charset="-122"/>
              <a:ea typeface="微软雅黑" panose="020B0503020204020204" pitchFamily="34" charset="-122"/>
            </a:endParaRPr>
          </a:p>
          <a:p>
            <a:pPr marL="214313" indent="-214313">
              <a:lnSpc>
                <a:spcPct val="150000"/>
              </a:lnSpc>
              <a:buFont typeface="Wingdings" panose="05000000000000000000" pitchFamily="2" charset="2"/>
              <a:buChar char="Ø"/>
            </a:pPr>
            <a:endParaRPr lang="en-US" altLang="zh-CN" sz="1200" dirty="0">
              <a:latin typeface="微软雅黑" panose="020B0503020204020204" pitchFamily="34" charset="-122"/>
              <a:ea typeface="微软雅黑" panose="020B0503020204020204" pitchFamily="34" charset="-122"/>
            </a:endParaRPr>
          </a:p>
          <a:p>
            <a:pPr marL="214313" indent="-214313">
              <a:lnSpc>
                <a:spcPct val="150000"/>
              </a:lnSpc>
              <a:buFont typeface="Wingdings" panose="05000000000000000000" pitchFamily="2" charset="2"/>
              <a:buChar char="Ø"/>
            </a:pPr>
            <a:endParaRPr lang="en-US" altLang="zh-CN" sz="1200" dirty="0">
              <a:latin typeface="微软雅黑" panose="020B0503020204020204" pitchFamily="34" charset="-122"/>
              <a:ea typeface="微软雅黑" panose="020B0503020204020204" pitchFamily="34" charset="-122"/>
            </a:endParaRPr>
          </a:p>
        </p:txBody>
      </p:sp>
      <p:grpSp>
        <p:nvGrpSpPr>
          <p:cNvPr id="17" name="组合 16"/>
          <p:cNvGrpSpPr/>
          <p:nvPr/>
        </p:nvGrpSpPr>
        <p:grpSpPr>
          <a:xfrm>
            <a:off x="483517" y="3330215"/>
            <a:ext cx="1554480" cy="1074420"/>
            <a:chOff x="619125" y="1514624"/>
            <a:chExt cx="2072640" cy="1432560"/>
          </a:xfrm>
        </p:grpSpPr>
        <p:sp>
          <p:nvSpPr>
            <p:cNvPr id="18" name="圆角矩形 17"/>
            <p:cNvSpPr/>
            <p:nvPr/>
          </p:nvSpPr>
          <p:spPr bwMode="auto">
            <a:xfrm>
              <a:off x="619125" y="1514624"/>
              <a:ext cx="2072640" cy="1432560"/>
            </a:xfrm>
            <a:prstGeom prst="roundRect">
              <a:avLst/>
            </a:prstGeom>
            <a:solidFill>
              <a:schemeClr val="accent2">
                <a:lumMod val="60000"/>
                <a:lumOff val="40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endParaRPr lang="zh-CN" altLang="en-US" sz="1050" b="1" dirty="0">
                <a:solidFill>
                  <a:schemeClr val="accent6"/>
                </a:solidFill>
                <a:latin typeface="Arial" pitchFamily="34" charset="0"/>
                <a:ea typeface="宋体" pitchFamily="2" charset="-122"/>
              </a:endParaRPr>
            </a:p>
          </p:txBody>
        </p:sp>
        <p:sp>
          <p:nvSpPr>
            <p:cNvPr id="19" name="圆角矩形 18"/>
            <p:cNvSpPr/>
            <p:nvPr/>
          </p:nvSpPr>
          <p:spPr bwMode="auto">
            <a:xfrm>
              <a:off x="738211" y="1895624"/>
              <a:ext cx="843868" cy="411480"/>
            </a:xfrm>
            <a:prstGeom prst="roundRect">
              <a:avLst/>
            </a:prstGeom>
            <a:solidFill>
              <a:srgbClr val="00B0F0"/>
            </a:solidFill>
            <a:ln>
              <a:solidFill>
                <a:srgbClr val="00B0F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Arial" pitchFamily="34" charset="0"/>
                  <a:ea typeface="宋体" pitchFamily="2" charset="-122"/>
                </a:rPr>
                <a:t>API</a:t>
              </a:r>
              <a:endParaRPr lang="zh-CN" altLang="en-US" sz="1350" dirty="0">
                <a:solidFill>
                  <a:schemeClr val="tx1"/>
                </a:solidFill>
                <a:latin typeface="Arial" pitchFamily="34" charset="0"/>
                <a:ea typeface="宋体" pitchFamily="2" charset="-122"/>
              </a:endParaRPr>
            </a:p>
          </p:txBody>
        </p:sp>
        <p:sp>
          <p:nvSpPr>
            <p:cNvPr id="20" name="圆角矩形 19"/>
            <p:cNvSpPr/>
            <p:nvPr/>
          </p:nvSpPr>
          <p:spPr bwMode="auto">
            <a:xfrm>
              <a:off x="1728811" y="1880384"/>
              <a:ext cx="843868" cy="426720"/>
            </a:xfrm>
            <a:prstGeom prst="roundRect">
              <a:avLst/>
            </a:prstGeom>
            <a:solidFill>
              <a:schemeClr val="bg1">
                <a:lumMod val="65000"/>
              </a:schemeClr>
            </a:solidFill>
            <a:ln>
              <a:solidFill>
                <a:schemeClr val="bg2">
                  <a:lumMod val="7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Arial" pitchFamily="34" charset="0"/>
                  <a:ea typeface="宋体" pitchFamily="2" charset="-122"/>
                </a:rPr>
                <a:t>MGR</a:t>
              </a:r>
              <a:endParaRPr lang="zh-CN" altLang="en-US" sz="1350" dirty="0">
                <a:solidFill>
                  <a:schemeClr val="tx1"/>
                </a:solidFill>
                <a:latin typeface="Arial" pitchFamily="34" charset="0"/>
                <a:ea typeface="宋体" pitchFamily="2" charset="-122"/>
              </a:endParaRPr>
            </a:p>
          </p:txBody>
        </p:sp>
        <p:sp>
          <p:nvSpPr>
            <p:cNvPr id="21" name="流程图: 磁盘 20"/>
            <p:cNvSpPr/>
            <p:nvPr/>
          </p:nvSpPr>
          <p:spPr bwMode="auto">
            <a:xfrm>
              <a:off x="1213485" y="2413784"/>
              <a:ext cx="899160" cy="441960"/>
            </a:xfrm>
            <a:prstGeom prst="flowChartMagneticDisk">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Arial" pitchFamily="34" charset="0"/>
                  <a:ea typeface="宋体" pitchFamily="2" charset="-122"/>
                </a:rPr>
                <a:t>DB</a:t>
              </a:r>
              <a:endParaRPr lang="zh-CN" altLang="en-US" sz="1350" dirty="0">
                <a:solidFill>
                  <a:schemeClr val="tx1"/>
                </a:solidFill>
                <a:latin typeface="Arial" pitchFamily="34" charset="0"/>
                <a:ea typeface="宋体" pitchFamily="2" charset="-122"/>
              </a:endParaRPr>
            </a:p>
          </p:txBody>
        </p:sp>
        <p:cxnSp>
          <p:nvCxnSpPr>
            <p:cNvPr id="22" name="肘形连接符 21"/>
            <p:cNvCxnSpPr>
              <a:endCxn id="21" idx="2"/>
            </p:cNvCxnSpPr>
            <p:nvPr/>
          </p:nvCxnSpPr>
          <p:spPr bwMode="auto">
            <a:xfrm rot="16200000" flipH="1">
              <a:off x="904875" y="2326154"/>
              <a:ext cx="327660" cy="289560"/>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23" name="肘形连接符 22"/>
            <p:cNvCxnSpPr>
              <a:endCxn id="21" idx="4"/>
            </p:cNvCxnSpPr>
            <p:nvPr/>
          </p:nvCxnSpPr>
          <p:spPr bwMode="auto">
            <a:xfrm rot="5400000">
              <a:off x="2085975" y="2333774"/>
              <a:ext cx="327660" cy="274320"/>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24" name="矩形 23"/>
            <p:cNvSpPr/>
            <p:nvPr/>
          </p:nvSpPr>
          <p:spPr>
            <a:xfrm>
              <a:off x="651684" y="1542425"/>
              <a:ext cx="949405" cy="338555"/>
            </a:xfrm>
            <a:prstGeom prst="rect">
              <a:avLst/>
            </a:prstGeom>
          </p:spPr>
          <p:txBody>
            <a:bodyPr wrap="none">
              <a:spAutoFit/>
            </a:bodyPr>
            <a:lstStyle/>
            <a:p>
              <a:pPr eaLnBrk="1" hangingPunct="1"/>
              <a:r>
                <a:rPr lang="zh-CN" altLang="en-US" sz="1050" b="1" dirty="0">
                  <a:latin typeface="微软雅黑" panose="020B0503020204020204" pitchFamily="34" charset="-122"/>
                  <a:ea typeface="微软雅黑" panose="020B0503020204020204" pitchFamily="34" charset="-122"/>
                </a:rPr>
                <a:t>微服务 </a:t>
              </a:r>
              <a:r>
                <a:rPr lang="en-US" altLang="zh-CN" sz="1050" b="1" dirty="0">
                  <a:latin typeface="微软雅黑" panose="020B0503020204020204" pitchFamily="34" charset="-122"/>
                  <a:ea typeface="微软雅黑" panose="020B0503020204020204" pitchFamily="34" charset="-122"/>
                </a:rPr>
                <a:t>2</a:t>
              </a:r>
              <a:endParaRPr lang="zh-CN" altLang="en-US" sz="1050" b="1" dirty="0">
                <a:latin typeface="微软雅黑" panose="020B0503020204020204" pitchFamily="34" charset="-122"/>
                <a:ea typeface="微软雅黑" panose="020B0503020204020204" pitchFamily="34" charset="-122"/>
              </a:endParaRPr>
            </a:p>
          </p:txBody>
        </p:sp>
      </p:grpSp>
      <p:pic>
        <p:nvPicPr>
          <p:cNvPr id="25" name="图片 24"/>
          <p:cNvPicPr>
            <a:picLocks noChangeAspect="1"/>
          </p:cNvPicPr>
          <p:nvPr/>
        </p:nvPicPr>
        <p:blipFill>
          <a:blip r:embed="rId3"/>
          <a:stretch>
            <a:fillRect/>
          </a:stretch>
        </p:blipFill>
        <p:spPr>
          <a:xfrm>
            <a:off x="2623052" y="3217118"/>
            <a:ext cx="3822007" cy="1684245"/>
          </a:xfrm>
          <a:prstGeom prst="rect">
            <a:avLst/>
          </a:prstGeom>
        </p:spPr>
      </p:pic>
      <p:sp>
        <p:nvSpPr>
          <p:cNvPr id="26" name="五边形 25"/>
          <p:cNvSpPr/>
          <p:nvPr/>
        </p:nvSpPr>
        <p:spPr>
          <a:xfrm>
            <a:off x="0" y="931836"/>
            <a:ext cx="2841632" cy="429823"/>
          </a:xfrm>
          <a:prstGeom prst="homePlate">
            <a:avLst/>
          </a:prstGeom>
          <a:ln>
            <a:noFill/>
          </a:ln>
        </p:spPr>
        <p:style>
          <a:lnRef idx="3">
            <a:schemeClr val="lt1"/>
          </a:lnRef>
          <a:fillRef idx="1">
            <a:schemeClr val="accent6"/>
          </a:fillRef>
          <a:effectRef idx="1">
            <a:schemeClr val="accent6"/>
          </a:effectRef>
          <a:fontRef idx="minor">
            <a:schemeClr val="lt1"/>
          </a:fontRef>
        </p:style>
        <p:txBody>
          <a:bodyPr rtlCol="0" anchor="ctr"/>
          <a:lstStyle/>
          <a:p>
            <a:r>
              <a:rPr lang="en-US" altLang="zh-CN" sz="1400" b="1" dirty="0" smtClean="0">
                <a:latin typeface="微软雅黑" panose="020B0503020204020204" pitchFamily="34" charset="-122"/>
                <a:ea typeface="微软雅黑" panose="020B0503020204020204" pitchFamily="34" charset="-122"/>
              </a:rPr>
              <a:t>02 API</a:t>
            </a:r>
            <a:r>
              <a:rPr lang="zh-CN" altLang="en-US" sz="1400" b="1" dirty="0" smtClean="0">
                <a:latin typeface="微软雅黑" panose="020B0503020204020204" pitchFamily="34" charset="-122"/>
                <a:ea typeface="微软雅黑" panose="020B0503020204020204" pitchFamily="34" charset="-122"/>
              </a:rPr>
              <a:t>文档管理</a:t>
            </a:r>
            <a:endParaRPr lang="zh-CN" altLang="en-US" sz="1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标题 1"/>
          <p:cNvSpPr>
            <a:spLocks noGrp="1"/>
          </p:cNvSpPr>
          <p:nvPr>
            <p:ph type="title"/>
          </p:nvPr>
        </p:nvSpPr>
        <p:spPr>
          <a:xfrm>
            <a:off x="606008" y="123478"/>
            <a:ext cx="2741856" cy="277143"/>
          </a:xfrm>
        </p:spPr>
        <p:txBody>
          <a:bodyPr/>
          <a:lstStyle/>
          <a:p>
            <a:pPr algn="l"/>
            <a:r>
              <a:rPr lang="zh-CN" altLang="en-US" sz="1600" dirty="0">
                <a:solidFill>
                  <a:schemeClr val="bg1"/>
                </a:solidFill>
                <a:latin typeface="微软雅黑" panose="020B0503020204020204" pitchFamily="34" charset="-122"/>
                <a:ea typeface="微软雅黑" panose="020B0503020204020204" pitchFamily="34" charset="-122"/>
              </a:rPr>
              <a:t>微服务架构</a:t>
            </a:r>
          </a:p>
        </p:txBody>
      </p:sp>
      <p:pic>
        <p:nvPicPr>
          <p:cNvPr id="28" name="图片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spTree>
    <p:extLst>
      <p:ext uri="{BB962C8B-B14F-4D97-AF65-F5344CB8AC3E}">
        <p14:creationId xmlns:p14="http://schemas.microsoft.com/office/powerpoint/2010/main" val="28709076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845939" y="1563638"/>
            <a:ext cx="4823460" cy="3139321"/>
          </a:xfrm>
          <a:prstGeom prst="rect">
            <a:avLst/>
          </a:prstGeom>
          <a:ln>
            <a:solidFill>
              <a:srgbClr val="0E647C"/>
            </a:solidFill>
          </a:ln>
        </p:spPr>
        <p:txBody>
          <a:bodyPr wrap="square">
            <a:spAutoFit/>
          </a:bodyPr>
          <a:lstStyle/>
          <a:p>
            <a:pPr marL="257175" indent="-257175">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门户前后端分离已是必然的选择</a:t>
            </a:r>
            <a:endParaRPr lang="en-US" altLang="zh-CN" sz="1200" dirty="0">
              <a:latin typeface="微软雅黑" panose="020B0503020204020204" pitchFamily="34" charset="-122"/>
              <a:ea typeface="微软雅黑" panose="020B0503020204020204" pitchFamily="34" charset="-122"/>
            </a:endParaRPr>
          </a:p>
          <a:p>
            <a:pPr marL="257175" indent="-257175">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如果门户展现层直接调用微服务的</a:t>
            </a:r>
            <a:r>
              <a:rPr lang="en-US" altLang="zh-CN" sz="1200" dirty="0">
                <a:latin typeface="微软雅黑" panose="020B0503020204020204" pitchFamily="34" charset="-122"/>
                <a:ea typeface="微软雅黑" panose="020B0503020204020204" pitchFamily="34" charset="-122"/>
              </a:rPr>
              <a:t>API</a:t>
            </a:r>
            <a:r>
              <a:rPr lang="zh-CN" altLang="en-US" sz="1200" dirty="0">
                <a:latin typeface="微软雅黑" panose="020B0503020204020204" pitchFamily="34" charset="-122"/>
                <a:ea typeface="微软雅黑" panose="020B0503020204020204" pitchFamily="34" charset="-122"/>
              </a:rPr>
              <a:t>，将导致微服务模块需要进行用户身份认证和授权的问题</a:t>
            </a:r>
            <a:endParaRPr lang="en-US" altLang="zh-CN" sz="1200" dirty="0">
              <a:latin typeface="微软雅黑" panose="020B0503020204020204" pitchFamily="34" charset="-122"/>
              <a:ea typeface="微软雅黑" panose="020B0503020204020204" pitchFamily="34" charset="-122"/>
            </a:endParaRPr>
          </a:p>
          <a:p>
            <a:pPr marL="257175" indent="-257175">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引入门户后端，统一进行用户身份认证和授权</a:t>
            </a:r>
            <a:endParaRPr lang="en-US" altLang="zh-CN" sz="1200" dirty="0">
              <a:latin typeface="微软雅黑" panose="020B0503020204020204" pitchFamily="34" charset="-122"/>
              <a:ea typeface="微软雅黑" panose="020B0503020204020204" pitchFamily="34" charset="-122"/>
            </a:endParaRPr>
          </a:p>
          <a:p>
            <a:pPr marL="257175" indent="-257175">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展现层通过门户后端调用微服务</a:t>
            </a:r>
            <a:r>
              <a:rPr lang="en-US" altLang="zh-CN" sz="1200" dirty="0">
                <a:latin typeface="微软雅黑" panose="020B0503020204020204" pitchFamily="34" charset="-122"/>
                <a:ea typeface="微软雅黑" panose="020B0503020204020204" pitchFamily="34" charset="-122"/>
              </a:rPr>
              <a:t>API</a:t>
            </a:r>
            <a:r>
              <a:rPr lang="zh-CN" altLang="en-US" sz="1200" dirty="0">
                <a:latin typeface="微软雅黑" panose="020B0503020204020204" pitchFamily="34" charset="-122"/>
                <a:ea typeface="微软雅黑" panose="020B0503020204020204" pitchFamily="34" charset="-122"/>
              </a:rPr>
              <a:t>，有两种模式</a:t>
            </a:r>
            <a:endParaRPr lang="en-US" altLang="zh-CN" sz="1200" dirty="0">
              <a:latin typeface="微软雅黑" panose="020B0503020204020204" pitchFamily="34" charset="-122"/>
              <a:ea typeface="微软雅黑" panose="020B0503020204020204" pitchFamily="34" charset="-122"/>
            </a:endParaRPr>
          </a:p>
          <a:p>
            <a:pPr marL="600075" lvl="1" indent="-257175">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如果微服务的</a:t>
            </a:r>
            <a:r>
              <a:rPr lang="en-US" altLang="zh-CN" sz="1200" dirty="0">
                <a:latin typeface="微软雅黑" panose="020B0503020204020204" pitchFamily="34" charset="-122"/>
                <a:ea typeface="微软雅黑" panose="020B0503020204020204" pitchFamily="34" charset="-122"/>
              </a:rPr>
              <a:t>API</a:t>
            </a:r>
            <a:r>
              <a:rPr lang="zh-CN" altLang="en-US" sz="1200" dirty="0">
                <a:latin typeface="微软雅黑" panose="020B0503020204020204" pitchFamily="34" charset="-122"/>
                <a:ea typeface="微软雅黑" panose="020B0503020204020204" pitchFamily="34" charset="-122"/>
              </a:rPr>
              <a:t>已经能够很好地满足门户前端的要求，则通过门户后端的“路由穿透接口”直接穿透到微服务</a:t>
            </a:r>
            <a:r>
              <a:rPr lang="en-US" altLang="zh-CN" sz="1200" dirty="0">
                <a:latin typeface="微软雅黑" panose="020B0503020204020204" pitchFamily="34" charset="-122"/>
                <a:ea typeface="微软雅黑" panose="020B0503020204020204" pitchFamily="34" charset="-122"/>
              </a:rPr>
              <a:t>API</a:t>
            </a:r>
            <a:r>
              <a:rPr lang="zh-CN" altLang="en-US" sz="1200" dirty="0">
                <a:latin typeface="微软雅黑" panose="020B0503020204020204" pitchFamily="34" charset="-122"/>
                <a:ea typeface="微软雅黑" panose="020B0503020204020204" pitchFamily="34" charset="-122"/>
              </a:rPr>
              <a:t>，例如：</a:t>
            </a:r>
            <a:r>
              <a:rPr lang="en-US" altLang="zh-CN" sz="1200" dirty="0">
                <a:latin typeface="微软雅黑" panose="020B0503020204020204" pitchFamily="34" charset="-122"/>
                <a:ea typeface="微软雅黑" panose="020B0503020204020204" pitchFamily="34" charset="-122"/>
              </a:rPr>
              <a:t>/router/module1/</a:t>
            </a:r>
            <a:r>
              <a:rPr lang="en-US" altLang="zh-CN" sz="1200" dirty="0" err="1">
                <a:latin typeface="微软雅黑" panose="020B0503020204020204" pitchFamily="34" charset="-122"/>
                <a:ea typeface="微软雅黑" panose="020B0503020204020204" pitchFamily="34" charset="-122"/>
              </a:rPr>
              <a:t>api_path.json</a:t>
            </a:r>
            <a:endParaRPr lang="en-US" altLang="zh-CN" sz="1200" dirty="0">
              <a:latin typeface="微软雅黑" panose="020B0503020204020204" pitchFamily="34" charset="-122"/>
              <a:ea typeface="微软雅黑" panose="020B0503020204020204" pitchFamily="34" charset="-122"/>
            </a:endParaRPr>
          </a:p>
          <a:p>
            <a:pPr marL="600075" lvl="1" indent="-257175">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如果微服务的</a:t>
            </a:r>
            <a:r>
              <a:rPr lang="en-US" altLang="zh-CN" sz="1200" dirty="0">
                <a:latin typeface="微软雅黑" panose="020B0503020204020204" pitchFamily="34" charset="-122"/>
                <a:ea typeface="微软雅黑" panose="020B0503020204020204" pitchFamily="34" charset="-122"/>
              </a:rPr>
              <a:t>API</a:t>
            </a:r>
            <a:r>
              <a:rPr lang="zh-CN" altLang="en-US" sz="1200" dirty="0">
                <a:latin typeface="微软雅黑" panose="020B0503020204020204" pitchFamily="34" charset="-122"/>
                <a:ea typeface="微软雅黑" panose="020B0503020204020204" pitchFamily="34" charset="-122"/>
              </a:rPr>
              <a:t>不能满足门户前端的要求，则需要在门户后端自定义自己的</a:t>
            </a:r>
            <a:r>
              <a:rPr lang="en-US" altLang="zh-CN" sz="1200" dirty="0">
                <a:latin typeface="微软雅黑" panose="020B0503020204020204" pitchFamily="34" charset="-122"/>
                <a:ea typeface="微软雅黑" panose="020B0503020204020204" pitchFamily="34" charset="-122"/>
              </a:rPr>
              <a:t>API</a:t>
            </a:r>
            <a:r>
              <a:rPr lang="zh-CN" altLang="en-US" sz="1200" dirty="0">
                <a:latin typeface="微软雅黑" panose="020B0503020204020204" pitchFamily="34" charset="-122"/>
                <a:ea typeface="微软雅黑" panose="020B0503020204020204" pitchFamily="34" charset="-122"/>
              </a:rPr>
              <a:t>，例如查看用户概况功能，就需要在自定义的接口中调用多个微服务的接口。</a:t>
            </a:r>
            <a:endParaRPr lang="en-US" altLang="zh-CN" sz="1200" dirty="0">
              <a:latin typeface="微软雅黑" panose="020B0503020204020204" pitchFamily="34" charset="-122"/>
              <a:ea typeface="微软雅黑" panose="020B0503020204020204" pitchFamily="34" charset="-122"/>
            </a:endParaRPr>
          </a:p>
        </p:txBody>
      </p:sp>
      <p:grpSp>
        <p:nvGrpSpPr>
          <p:cNvPr id="21" name="组合 20"/>
          <p:cNvGrpSpPr/>
          <p:nvPr/>
        </p:nvGrpSpPr>
        <p:grpSpPr>
          <a:xfrm>
            <a:off x="683568" y="1563638"/>
            <a:ext cx="2625161" cy="1365194"/>
            <a:chOff x="1025866" y="472441"/>
            <a:chExt cx="6200842" cy="1820258"/>
          </a:xfrm>
        </p:grpSpPr>
        <p:sp>
          <p:nvSpPr>
            <p:cNvPr id="22" name="圆角矩形 21"/>
            <p:cNvSpPr/>
            <p:nvPr/>
          </p:nvSpPr>
          <p:spPr bwMode="auto">
            <a:xfrm>
              <a:off x="1025866" y="472441"/>
              <a:ext cx="6200842" cy="1820258"/>
            </a:xfrm>
            <a:prstGeom prst="roundRect">
              <a:avLst>
                <a:gd name="adj" fmla="val 4336"/>
              </a:avLst>
            </a:prstGeom>
            <a:solidFill>
              <a:schemeClr val="accent1">
                <a:lumMod val="75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endParaRPr lang="zh-CN" altLang="en-US" sz="1050" b="1" dirty="0">
                <a:solidFill>
                  <a:srgbClr val="33F5FF"/>
                </a:solidFill>
                <a:latin typeface="微软雅黑" panose="020B0503020204020204" pitchFamily="34" charset="-122"/>
                <a:ea typeface="微软雅黑" panose="020B0503020204020204" pitchFamily="34" charset="-122"/>
              </a:endParaRPr>
            </a:p>
          </p:txBody>
        </p:sp>
        <p:sp>
          <p:nvSpPr>
            <p:cNvPr id="23" name="圆角矩形 22"/>
            <p:cNvSpPr/>
            <p:nvPr/>
          </p:nvSpPr>
          <p:spPr bwMode="auto">
            <a:xfrm>
              <a:off x="1285605" y="623292"/>
              <a:ext cx="5684492" cy="426720"/>
            </a:xfrm>
            <a:prstGeom prst="roundRect">
              <a:avLst/>
            </a:prstGeom>
            <a:solidFill>
              <a:schemeClr val="accent1">
                <a:lumMod val="60000"/>
                <a:lumOff val="40000"/>
              </a:schemeClr>
            </a:solidFill>
            <a:ln>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zh-CN" altLang="en-US" sz="1050" b="1" dirty="0">
                  <a:solidFill>
                    <a:schemeClr val="accent6">
                      <a:lumMod val="75000"/>
                    </a:schemeClr>
                  </a:solidFill>
                  <a:latin typeface="微软雅黑" panose="020B0503020204020204" pitchFamily="34" charset="-122"/>
                  <a:ea typeface="微软雅黑" panose="020B0503020204020204" pitchFamily="34" charset="-122"/>
                </a:rPr>
                <a:t>门户展现层</a:t>
              </a:r>
            </a:p>
          </p:txBody>
        </p:sp>
        <p:sp>
          <p:nvSpPr>
            <p:cNvPr id="24" name="圆角矩形 23"/>
            <p:cNvSpPr/>
            <p:nvPr/>
          </p:nvSpPr>
          <p:spPr bwMode="auto">
            <a:xfrm>
              <a:off x="1285605" y="1214972"/>
              <a:ext cx="5684492" cy="960084"/>
            </a:xfrm>
            <a:prstGeom prst="roundRect">
              <a:avLst>
                <a:gd name="adj" fmla="val 5144"/>
              </a:avLst>
            </a:prstGeom>
            <a:solidFill>
              <a:schemeClr val="accent1">
                <a:lumMod val="60000"/>
                <a:lumOff val="40000"/>
              </a:schemeClr>
            </a:solidFill>
            <a:ln>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t" anchorCtr="0" compatLnSpc="1">
              <a:prstTxWarp prst="textNoShape">
                <a:avLst/>
              </a:prstTxWarp>
            </a:bodyPr>
            <a:lstStyle/>
            <a:p>
              <a:pPr algn="ctr" defTabSz="685800"/>
              <a:r>
                <a:rPr lang="zh-CN" altLang="en-US" sz="1050" b="1" dirty="0">
                  <a:solidFill>
                    <a:schemeClr val="accent6">
                      <a:lumMod val="75000"/>
                    </a:schemeClr>
                  </a:solidFill>
                  <a:latin typeface="微软雅黑" panose="020B0503020204020204" pitchFamily="34" charset="-122"/>
                  <a:ea typeface="微软雅黑" panose="020B0503020204020204" pitchFamily="34" charset="-122"/>
                </a:rPr>
                <a:t>门户后端</a:t>
              </a:r>
            </a:p>
          </p:txBody>
        </p:sp>
        <p:sp>
          <p:nvSpPr>
            <p:cNvPr id="25" name="圆角矩形 24"/>
            <p:cNvSpPr/>
            <p:nvPr/>
          </p:nvSpPr>
          <p:spPr bwMode="auto">
            <a:xfrm>
              <a:off x="1574660" y="1650861"/>
              <a:ext cx="2393524" cy="411480"/>
            </a:xfrm>
            <a:prstGeom prst="roundRect">
              <a:avLst/>
            </a:prstGeom>
            <a:solidFill>
              <a:schemeClr val="accent1">
                <a:lumMod val="40000"/>
                <a:lumOff val="60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zh-CN" altLang="en-US" sz="1050" dirty="0">
                  <a:solidFill>
                    <a:schemeClr val="tx1"/>
                  </a:solidFill>
                  <a:latin typeface="微软雅黑" panose="020B0503020204020204" pitchFamily="34" charset="-122"/>
                  <a:ea typeface="微软雅黑" panose="020B0503020204020204" pitchFamily="34" charset="-122"/>
                </a:rPr>
                <a:t>路由穿透接口</a:t>
              </a:r>
            </a:p>
          </p:txBody>
        </p:sp>
        <p:sp>
          <p:nvSpPr>
            <p:cNvPr id="26" name="圆角矩形 25"/>
            <p:cNvSpPr/>
            <p:nvPr/>
          </p:nvSpPr>
          <p:spPr bwMode="auto">
            <a:xfrm>
              <a:off x="4227923" y="1650861"/>
              <a:ext cx="2512808" cy="411480"/>
            </a:xfrm>
            <a:prstGeom prst="roundRect">
              <a:avLst/>
            </a:prstGeom>
            <a:solidFill>
              <a:schemeClr val="accent1">
                <a:lumMod val="40000"/>
                <a:lumOff val="60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zh-CN" altLang="en-US" sz="1050" dirty="0">
                  <a:solidFill>
                    <a:schemeClr val="tx1"/>
                  </a:solidFill>
                  <a:latin typeface="微软雅黑" panose="020B0503020204020204" pitchFamily="34" charset="-122"/>
                  <a:ea typeface="微软雅黑" panose="020B0503020204020204" pitchFamily="34" charset="-122"/>
                </a:rPr>
                <a:t>复杂业务接口</a:t>
              </a:r>
            </a:p>
          </p:txBody>
        </p:sp>
      </p:grpSp>
      <p:sp>
        <p:nvSpPr>
          <p:cNvPr id="29" name="七边形 28"/>
          <p:cNvSpPr/>
          <p:nvPr/>
        </p:nvSpPr>
        <p:spPr bwMode="auto">
          <a:xfrm>
            <a:off x="945400" y="3109906"/>
            <a:ext cx="298125" cy="321182"/>
          </a:xfrm>
          <a:prstGeom prst="heptagon">
            <a:avLst/>
          </a:prstGeom>
          <a:solidFill>
            <a:schemeClr val="accent1">
              <a:lumMod val="75000"/>
            </a:schemeClr>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r>
              <a:rPr lang="en-US" altLang="zh-CN" sz="1500" dirty="0">
                <a:solidFill>
                  <a:schemeClr val="bg1"/>
                </a:solidFill>
                <a:latin typeface="微软雅黑" panose="020B0503020204020204" pitchFamily="34" charset="-122"/>
                <a:ea typeface="微软雅黑" panose="020B0503020204020204" pitchFamily="34" charset="-122"/>
              </a:rPr>
              <a:t>1</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30" name="七边形 29"/>
          <p:cNvSpPr/>
          <p:nvPr/>
        </p:nvSpPr>
        <p:spPr bwMode="auto">
          <a:xfrm>
            <a:off x="2556002" y="3099516"/>
            <a:ext cx="298125" cy="321182"/>
          </a:xfrm>
          <a:prstGeom prst="heptagon">
            <a:avLst/>
          </a:prstGeom>
          <a:solidFill>
            <a:schemeClr val="accent1">
              <a:lumMod val="75000"/>
            </a:schemeClr>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r>
              <a:rPr lang="en-US" altLang="zh-CN" sz="1500" dirty="0">
                <a:solidFill>
                  <a:schemeClr val="bg1"/>
                </a:solidFill>
                <a:latin typeface="微软雅黑" panose="020B0503020204020204" pitchFamily="34" charset="-122"/>
                <a:ea typeface="微软雅黑" panose="020B0503020204020204" pitchFamily="34" charset="-122"/>
              </a:rPr>
              <a:t>2</a:t>
            </a:r>
            <a:endParaRPr lang="zh-CN" altLang="en-US" sz="1500" dirty="0">
              <a:solidFill>
                <a:schemeClr val="bg1"/>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317222" y="3701360"/>
            <a:ext cx="1554480" cy="1074420"/>
            <a:chOff x="619125" y="1514624"/>
            <a:chExt cx="2072640" cy="1432560"/>
          </a:xfrm>
        </p:grpSpPr>
        <p:sp>
          <p:nvSpPr>
            <p:cNvPr id="32" name="圆角矩形 31"/>
            <p:cNvSpPr/>
            <p:nvPr/>
          </p:nvSpPr>
          <p:spPr bwMode="auto">
            <a:xfrm>
              <a:off x="619125" y="1514624"/>
              <a:ext cx="2072640" cy="1432560"/>
            </a:xfrm>
            <a:prstGeom prst="roundRect">
              <a:avLst/>
            </a:prstGeom>
            <a:solidFill>
              <a:schemeClr val="accent2">
                <a:lumMod val="60000"/>
                <a:lumOff val="40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endParaRPr lang="zh-CN" altLang="en-US" sz="1050" b="1" dirty="0">
                <a:solidFill>
                  <a:schemeClr val="accent6"/>
                </a:solidFill>
                <a:latin typeface="微软雅黑" panose="020B0503020204020204" pitchFamily="34" charset="-122"/>
                <a:ea typeface="微软雅黑" panose="020B0503020204020204" pitchFamily="34" charset="-122"/>
              </a:endParaRPr>
            </a:p>
          </p:txBody>
        </p:sp>
        <p:sp>
          <p:nvSpPr>
            <p:cNvPr id="33" name="圆角矩形 32"/>
            <p:cNvSpPr/>
            <p:nvPr/>
          </p:nvSpPr>
          <p:spPr bwMode="auto">
            <a:xfrm>
              <a:off x="738211" y="1895624"/>
              <a:ext cx="843868" cy="411480"/>
            </a:xfrm>
            <a:prstGeom prst="roundRect">
              <a:avLst/>
            </a:prstGeom>
            <a:solidFill>
              <a:srgbClr val="00B0F0"/>
            </a:solidFill>
            <a:ln>
              <a:solidFill>
                <a:srgbClr val="00B0F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微软雅黑" panose="020B0503020204020204" pitchFamily="34" charset="-122"/>
                  <a:ea typeface="微软雅黑" panose="020B0503020204020204" pitchFamily="34" charset="-122"/>
                </a:rPr>
                <a:t>API</a:t>
              </a:r>
              <a:endParaRPr lang="zh-CN" altLang="en-US" sz="1350" dirty="0">
                <a:solidFill>
                  <a:schemeClr val="tx1"/>
                </a:solidFill>
                <a:latin typeface="微软雅黑" panose="020B0503020204020204" pitchFamily="34" charset="-122"/>
                <a:ea typeface="微软雅黑" panose="020B0503020204020204" pitchFamily="34" charset="-122"/>
              </a:endParaRPr>
            </a:p>
          </p:txBody>
        </p:sp>
        <p:sp>
          <p:nvSpPr>
            <p:cNvPr id="34" name="圆角矩形 33"/>
            <p:cNvSpPr/>
            <p:nvPr/>
          </p:nvSpPr>
          <p:spPr bwMode="auto">
            <a:xfrm>
              <a:off x="1728811" y="1880384"/>
              <a:ext cx="843868" cy="426720"/>
            </a:xfrm>
            <a:prstGeom prst="roundRect">
              <a:avLst/>
            </a:prstGeom>
            <a:solidFill>
              <a:schemeClr val="bg1">
                <a:lumMod val="65000"/>
              </a:schemeClr>
            </a:solidFill>
            <a:ln>
              <a:solidFill>
                <a:schemeClr val="bg2">
                  <a:lumMod val="7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微软雅黑" panose="020B0503020204020204" pitchFamily="34" charset="-122"/>
                  <a:ea typeface="微软雅黑" panose="020B0503020204020204" pitchFamily="34" charset="-122"/>
                </a:rPr>
                <a:t>MGR</a:t>
              </a:r>
              <a:endParaRPr lang="zh-CN" altLang="en-US" sz="1350" dirty="0">
                <a:solidFill>
                  <a:schemeClr val="tx1"/>
                </a:solidFill>
                <a:latin typeface="微软雅黑" panose="020B0503020204020204" pitchFamily="34" charset="-122"/>
                <a:ea typeface="微软雅黑" panose="020B0503020204020204" pitchFamily="34" charset="-122"/>
              </a:endParaRPr>
            </a:p>
          </p:txBody>
        </p:sp>
        <p:sp>
          <p:nvSpPr>
            <p:cNvPr id="35" name="流程图: 磁盘 34"/>
            <p:cNvSpPr/>
            <p:nvPr/>
          </p:nvSpPr>
          <p:spPr bwMode="auto">
            <a:xfrm>
              <a:off x="1213485" y="2413784"/>
              <a:ext cx="899160" cy="441960"/>
            </a:xfrm>
            <a:prstGeom prst="flowChartMagneticDisk">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微软雅黑" panose="020B0503020204020204" pitchFamily="34" charset="-122"/>
                  <a:ea typeface="微软雅黑" panose="020B0503020204020204" pitchFamily="34" charset="-122"/>
                </a:rPr>
                <a:t>DB</a:t>
              </a:r>
              <a:endParaRPr lang="zh-CN" altLang="en-US" sz="1350" dirty="0">
                <a:solidFill>
                  <a:schemeClr val="tx1"/>
                </a:solidFill>
                <a:latin typeface="微软雅黑" panose="020B0503020204020204" pitchFamily="34" charset="-122"/>
                <a:ea typeface="微软雅黑" panose="020B0503020204020204" pitchFamily="34" charset="-122"/>
              </a:endParaRPr>
            </a:p>
          </p:txBody>
        </p:sp>
        <p:cxnSp>
          <p:nvCxnSpPr>
            <p:cNvPr id="36" name="肘形连接符 35"/>
            <p:cNvCxnSpPr>
              <a:endCxn id="35" idx="2"/>
            </p:cNvCxnSpPr>
            <p:nvPr/>
          </p:nvCxnSpPr>
          <p:spPr bwMode="auto">
            <a:xfrm rot="16200000" flipH="1">
              <a:off x="904875" y="2326154"/>
              <a:ext cx="327660" cy="289560"/>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48" name="肘形连接符 47"/>
            <p:cNvCxnSpPr>
              <a:endCxn id="35" idx="4"/>
            </p:cNvCxnSpPr>
            <p:nvPr/>
          </p:nvCxnSpPr>
          <p:spPr bwMode="auto">
            <a:xfrm rot="5400000">
              <a:off x="2085975" y="2333774"/>
              <a:ext cx="327660" cy="274320"/>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51" name="矩形 50"/>
            <p:cNvSpPr/>
            <p:nvPr/>
          </p:nvSpPr>
          <p:spPr>
            <a:xfrm>
              <a:off x="651684" y="1542425"/>
              <a:ext cx="949405" cy="338555"/>
            </a:xfrm>
            <a:prstGeom prst="rect">
              <a:avLst/>
            </a:prstGeom>
          </p:spPr>
          <p:txBody>
            <a:bodyPr wrap="none">
              <a:spAutoFit/>
            </a:bodyPr>
            <a:lstStyle/>
            <a:p>
              <a:pPr eaLnBrk="1" hangingPunct="1"/>
              <a:r>
                <a:rPr lang="zh-CN" altLang="en-US" sz="1050" b="1" dirty="0">
                  <a:latin typeface="微软雅黑" panose="020B0503020204020204" pitchFamily="34" charset="-122"/>
                  <a:ea typeface="微软雅黑" panose="020B0503020204020204" pitchFamily="34" charset="-122"/>
                </a:rPr>
                <a:t>微服务 </a:t>
              </a:r>
              <a:r>
                <a:rPr lang="en-US" altLang="zh-CN" sz="1050" b="1" dirty="0">
                  <a:latin typeface="微软雅黑" panose="020B0503020204020204" pitchFamily="34" charset="-122"/>
                  <a:ea typeface="微软雅黑" panose="020B0503020204020204" pitchFamily="34" charset="-122"/>
                </a:rPr>
                <a:t>1</a:t>
              </a:r>
              <a:endParaRPr lang="zh-CN" altLang="en-US" sz="1050" b="1" dirty="0">
                <a:latin typeface="微软雅黑" panose="020B0503020204020204" pitchFamily="34" charset="-122"/>
                <a:ea typeface="微软雅黑" panose="020B0503020204020204" pitchFamily="34" charset="-122"/>
              </a:endParaRPr>
            </a:p>
          </p:txBody>
        </p:sp>
      </p:grpSp>
      <p:grpSp>
        <p:nvGrpSpPr>
          <p:cNvPr id="52" name="组合 51"/>
          <p:cNvGrpSpPr/>
          <p:nvPr/>
        </p:nvGrpSpPr>
        <p:grpSpPr>
          <a:xfrm>
            <a:off x="1982849" y="3696930"/>
            <a:ext cx="1554480" cy="1074420"/>
            <a:chOff x="619125" y="1514624"/>
            <a:chExt cx="2072640" cy="1432560"/>
          </a:xfrm>
        </p:grpSpPr>
        <p:sp>
          <p:nvSpPr>
            <p:cNvPr id="53" name="圆角矩形 52"/>
            <p:cNvSpPr/>
            <p:nvPr/>
          </p:nvSpPr>
          <p:spPr bwMode="auto">
            <a:xfrm>
              <a:off x="619125" y="1514624"/>
              <a:ext cx="2072640" cy="1432560"/>
            </a:xfrm>
            <a:prstGeom prst="roundRect">
              <a:avLst/>
            </a:prstGeom>
            <a:solidFill>
              <a:schemeClr val="accent2">
                <a:lumMod val="60000"/>
                <a:lumOff val="40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endParaRPr lang="zh-CN" altLang="en-US" sz="1050" b="1" dirty="0">
                <a:solidFill>
                  <a:schemeClr val="accent6"/>
                </a:solidFill>
                <a:latin typeface="微软雅黑" panose="020B0503020204020204" pitchFamily="34" charset="-122"/>
                <a:ea typeface="微软雅黑" panose="020B0503020204020204" pitchFamily="34" charset="-122"/>
              </a:endParaRPr>
            </a:p>
          </p:txBody>
        </p:sp>
        <p:sp>
          <p:nvSpPr>
            <p:cNvPr id="54" name="圆角矩形 53"/>
            <p:cNvSpPr/>
            <p:nvPr/>
          </p:nvSpPr>
          <p:spPr bwMode="auto">
            <a:xfrm>
              <a:off x="738211" y="1895624"/>
              <a:ext cx="843868" cy="411480"/>
            </a:xfrm>
            <a:prstGeom prst="roundRect">
              <a:avLst/>
            </a:prstGeom>
            <a:solidFill>
              <a:srgbClr val="00B0F0"/>
            </a:solidFill>
            <a:ln>
              <a:solidFill>
                <a:srgbClr val="00B0F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微软雅黑" panose="020B0503020204020204" pitchFamily="34" charset="-122"/>
                  <a:ea typeface="微软雅黑" panose="020B0503020204020204" pitchFamily="34" charset="-122"/>
                </a:rPr>
                <a:t>API</a:t>
              </a:r>
              <a:endParaRPr lang="zh-CN" altLang="en-US" sz="1350" dirty="0">
                <a:solidFill>
                  <a:schemeClr val="tx1"/>
                </a:solidFill>
                <a:latin typeface="微软雅黑" panose="020B0503020204020204" pitchFamily="34" charset="-122"/>
                <a:ea typeface="微软雅黑" panose="020B0503020204020204" pitchFamily="34" charset="-122"/>
              </a:endParaRPr>
            </a:p>
          </p:txBody>
        </p:sp>
        <p:sp>
          <p:nvSpPr>
            <p:cNvPr id="55" name="圆角矩形 54"/>
            <p:cNvSpPr/>
            <p:nvPr/>
          </p:nvSpPr>
          <p:spPr bwMode="auto">
            <a:xfrm>
              <a:off x="1728811" y="1880384"/>
              <a:ext cx="843868" cy="426720"/>
            </a:xfrm>
            <a:prstGeom prst="roundRect">
              <a:avLst/>
            </a:prstGeom>
            <a:solidFill>
              <a:schemeClr val="bg1">
                <a:lumMod val="65000"/>
              </a:schemeClr>
            </a:solidFill>
            <a:ln>
              <a:solidFill>
                <a:schemeClr val="bg2">
                  <a:lumMod val="7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微软雅黑" panose="020B0503020204020204" pitchFamily="34" charset="-122"/>
                  <a:ea typeface="微软雅黑" panose="020B0503020204020204" pitchFamily="34" charset="-122"/>
                </a:rPr>
                <a:t>MGR</a:t>
              </a:r>
              <a:endParaRPr lang="zh-CN" altLang="en-US" sz="1350" dirty="0">
                <a:solidFill>
                  <a:schemeClr val="tx1"/>
                </a:solidFill>
                <a:latin typeface="微软雅黑" panose="020B0503020204020204" pitchFamily="34" charset="-122"/>
                <a:ea typeface="微软雅黑" panose="020B0503020204020204" pitchFamily="34" charset="-122"/>
              </a:endParaRPr>
            </a:p>
          </p:txBody>
        </p:sp>
        <p:sp>
          <p:nvSpPr>
            <p:cNvPr id="56" name="流程图: 磁盘 55"/>
            <p:cNvSpPr/>
            <p:nvPr/>
          </p:nvSpPr>
          <p:spPr bwMode="auto">
            <a:xfrm>
              <a:off x="1213485" y="2413784"/>
              <a:ext cx="899160" cy="441960"/>
            </a:xfrm>
            <a:prstGeom prst="flowChartMagneticDisk">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微软雅黑" panose="020B0503020204020204" pitchFamily="34" charset="-122"/>
                  <a:ea typeface="微软雅黑" panose="020B0503020204020204" pitchFamily="34" charset="-122"/>
                </a:rPr>
                <a:t>DB</a:t>
              </a:r>
              <a:endParaRPr lang="zh-CN" altLang="en-US" sz="1350" dirty="0">
                <a:solidFill>
                  <a:schemeClr val="tx1"/>
                </a:solidFill>
                <a:latin typeface="微软雅黑" panose="020B0503020204020204" pitchFamily="34" charset="-122"/>
                <a:ea typeface="微软雅黑" panose="020B0503020204020204" pitchFamily="34" charset="-122"/>
              </a:endParaRPr>
            </a:p>
          </p:txBody>
        </p:sp>
        <p:cxnSp>
          <p:nvCxnSpPr>
            <p:cNvPr id="57" name="肘形连接符 56"/>
            <p:cNvCxnSpPr>
              <a:endCxn id="56" idx="2"/>
            </p:cNvCxnSpPr>
            <p:nvPr/>
          </p:nvCxnSpPr>
          <p:spPr bwMode="auto">
            <a:xfrm rot="16200000" flipH="1">
              <a:off x="904875" y="2326154"/>
              <a:ext cx="327660" cy="289560"/>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58" name="肘形连接符 57"/>
            <p:cNvCxnSpPr>
              <a:endCxn id="56" idx="4"/>
            </p:cNvCxnSpPr>
            <p:nvPr/>
          </p:nvCxnSpPr>
          <p:spPr bwMode="auto">
            <a:xfrm rot="5400000">
              <a:off x="2085975" y="2333774"/>
              <a:ext cx="327660" cy="274320"/>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59" name="矩形 58"/>
            <p:cNvSpPr/>
            <p:nvPr/>
          </p:nvSpPr>
          <p:spPr>
            <a:xfrm>
              <a:off x="651684" y="1542425"/>
              <a:ext cx="949405" cy="338555"/>
            </a:xfrm>
            <a:prstGeom prst="rect">
              <a:avLst/>
            </a:prstGeom>
          </p:spPr>
          <p:txBody>
            <a:bodyPr wrap="none">
              <a:spAutoFit/>
            </a:bodyPr>
            <a:lstStyle/>
            <a:p>
              <a:pPr eaLnBrk="1" hangingPunct="1"/>
              <a:r>
                <a:rPr lang="zh-CN" altLang="en-US" sz="1050" b="1" dirty="0">
                  <a:latin typeface="微软雅黑" panose="020B0503020204020204" pitchFamily="34" charset="-122"/>
                  <a:ea typeface="微软雅黑" panose="020B0503020204020204" pitchFamily="34" charset="-122"/>
                </a:rPr>
                <a:t>微服务 </a:t>
              </a:r>
              <a:r>
                <a:rPr lang="en-US" altLang="zh-CN" sz="1050" b="1" dirty="0">
                  <a:latin typeface="微软雅黑" panose="020B0503020204020204" pitchFamily="34" charset="-122"/>
                  <a:ea typeface="微软雅黑" panose="020B0503020204020204" pitchFamily="34" charset="-122"/>
                </a:rPr>
                <a:t>2</a:t>
              </a:r>
              <a:endParaRPr lang="zh-CN" altLang="en-US" sz="1050" b="1" dirty="0">
                <a:latin typeface="微软雅黑" panose="020B0503020204020204" pitchFamily="34" charset="-122"/>
                <a:ea typeface="微软雅黑" panose="020B0503020204020204" pitchFamily="34" charset="-122"/>
              </a:endParaRPr>
            </a:p>
          </p:txBody>
        </p:sp>
      </p:grpSp>
      <p:cxnSp>
        <p:nvCxnSpPr>
          <p:cNvPr id="27" name="肘形连接符 26"/>
          <p:cNvCxnSpPr>
            <a:stCxn id="26" idx="2"/>
            <a:endCxn id="54" idx="0"/>
          </p:cNvCxnSpPr>
          <p:nvPr/>
        </p:nvCxnSpPr>
        <p:spPr bwMode="auto">
          <a:xfrm rot="5400000">
            <a:off x="1866540" y="3278137"/>
            <a:ext cx="1226617" cy="182469"/>
          </a:xfrm>
          <a:prstGeom prst="bentConnector3">
            <a:avLst>
              <a:gd name="adj1" fmla="val 50000"/>
            </a:avLst>
          </a:prstGeom>
          <a:solidFill>
            <a:schemeClr val="accent1"/>
          </a:solidFill>
          <a:ln w="9525" cap="flat" cmpd="sng" algn="ctr">
            <a:solidFill>
              <a:schemeClr val="accent5">
                <a:lumMod val="50000"/>
              </a:schemeClr>
            </a:solidFill>
            <a:prstDash val="solid"/>
            <a:round/>
            <a:headEnd type="none" w="med" len="med"/>
            <a:tailEnd type="none" w="med" len="med"/>
          </a:ln>
          <a:effectLst/>
        </p:spPr>
      </p:cxnSp>
      <p:cxnSp>
        <p:nvCxnSpPr>
          <p:cNvPr id="28" name="肘形连接符 27"/>
          <p:cNvCxnSpPr>
            <a:stCxn id="25" idx="2"/>
            <a:endCxn id="33" idx="0"/>
          </p:cNvCxnSpPr>
          <p:nvPr/>
        </p:nvCxnSpPr>
        <p:spPr bwMode="auto">
          <a:xfrm rot="5400000">
            <a:off x="457250" y="3021801"/>
            <a:ext cx="1231047" cy="699572"/>
          </a:xfrm>
          <a:prstGeom prst="bentConnector3">
            <a:avLst>
              <a:gd name="adj1" fmla="val 50000"/>
            </a:avLst>
          </a:prstGeom>
          <a:solidFill>
            <a:schemeClr val="accent1"/>
          </a:solidFill>
          <a:ln w="9525" cap="flat" cmpd="sng" algn="ctr">
            <a:solidFill>
              <a:schemeClr val="accent5">
                <a:lumMod val="50000"/>
              </a:schemeClr>
            </a:solidFill>
            <a:prstDash val="solid"/>
            <a:round/>
            <a:headEnd type="none" w="med" len="med"/>
            <a:tailEnd type="none" w="med" len="med"/>
          </a:ln>
          <a:effectLst/>
        </p:spPr>
      </p:cxnSp>
      <p:sp>
        <p:nvSpPr>
          <p:cNvPr id="37" name="五边形 36"/>
          <p:cNvSpPr/>
          <p:nvPr/>
        </p:nvSpPr>
        <p:spPr>
          <a:xfrm>
            <a:off x="0" y="931836"/>
            <a:ext cx="2841632" cy="429823"/>
          </a:xfrm>
          <a:prstGeom prst="homePlate">
            <a:avLst/>
          </a:prstGeom>
          <a:ln>
            <a:noFill/>
          </a:ln>
        </p:spPr>
        <p:style>
          <a:lnRef idx="3">
            <a:schemeClr val="lt1"/>
          </a:lnRef>
          <a:fillRef idx="1">
            <a:schemeClr val="accent6"/>
          </a:fillRef>
          <a:effectRef idx="1">
            <a:schemeClr val="accent6"/>
          </a:effectRef>
          <a:fontRef idx="minor">
            <a:schemeClr val="lt1"/>
          </a:fontRef>
        </p:style>
        <p:txBody>
          <a:bodyPr rtlCol="0" anchor="ctr"/>
          <a:lstStyle/>
          <a:p>
            <a:r>
              <a:rPr lang="en-US" altLang="zh-CN" sz="1400" b="1" dirty="0" smtClean="0">
                <a:latin typeface="微软雅黑" panose="020B0503020204020204" pitchFamily="34" charset="-122"/>
                <a:ea typeface="微软雅黑" panose="020B0503020204020204" pitchFamily="34" charset="-122"/>
              </a:rPr>
              <a:t>03 </a:t>
            </a:r>
            <a:r>
              <a:rPr lang="zh-CN" altLang="en-US" sz="1400" b="1" dirty="0" smtClean="0">
                <a:latin typeface="微软雅黑" panose="020B0503020204020204" pitchFamily="34" charset="-122"/>
                <a:ea typeface="微软雅黑" panose="020B0503020204020204" pitchFamily="34" charset="-122"/>
              </a:rPr>
              <a:t>对门户暴露</a:t>
            </a:r>
            <a:r>
              <a:rPr lang="en-US" altLang="zh-CN" sz="1400" b="1" dirty="0" smtClean="0">
                <a:latin typeface="微软雅黑" panose="020B0503020204020204" pitchFamily="34" charset="-122"/>
                <a:ea typeface="微软雅黑" panose="020B0503020204020204" pitchFamily="34" charset="-122"/>
              </a:rPr>
              <a:t>API</a:t>
            </a:r>
            <a:endParaRPr lang="zh-CN" altLang="en-US" sz="1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标题 1"/>
          <p:cNvSpPr>
            <a:spLocks noGrp="1"/>
          </p:cNvSpPr>
          <p:nvPr>
            <p:ph type="title"/>
          </p:nvPr>
        </p:nvSpPr>
        <p:spPr>
          <a:xfrm>
            <a:off x="606008" y="123478"/>
            <a:ext cx="2741856" cy="277143"/>
          </a:xfrm>
        </p:spPr>
        <p:txBody>
          <a:bodyPr/>
          <a:lstStyle/>
          <a:p>
            <a:pPr algn="l"/>
            <a:r>
              <a:rPr lang="zh-CN" altLang="en-US" sz="1600" dirty="0">
                <a:solidFill>
                  <a:schemeClr val="bg1"/>
                </a:solidFill>
                <a:latin typeface="微软雅黑" panose="020B0503020204020204" pitchFamily="34" charset="-122"/>
                <a:ea typeface="微软雅黑" panose="020B0503020204020204" pitchFamily="34" charset="-122"/>
              </a:rPr>
              <a:t>微服务架构</a:t>
            </a:r>
          </a:p>
        </p:txBody>
      </p:sp>
      <p:pic>
        <p:nvPicPr>
          <p:cNvPr id="39" name="图片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spTree>
    <p:extLst>
      <p:ext uri="{BB962C8B-B14F-4D97-AF65-F5344CB8AC3E}">
        <p14:creationId xmlns:p14="http://schemas.microsoft.com/office/powerpoint/2010/main" val="10764386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419872" y="2315928"/>
            <a:ext cx="4874557" cy="1477328"/>
          </a:xfrm>
          <a:prstGeom prst="rect">
            <a:avLst/>
          </a:prstGeom>
          <a:ln>
            <a:solidFill>
              <a:srgbClr val="0E647C"/>
            </a:solidFill>
          </a:ln>
        </p:spPr>
        <p:txBody>
          <a:bodyPr wrap="square">
            <a:spAutoFit/>
          </a:bodyPr>
          <a:lstStyle/>
          <a:p>
            <a:pPr marL="257175" indent="-257175">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项目启动时，直接安装通用权限管理模块的程序包（后期会更简单，直接选择需要的镜像）</a:t>
            </a:r>
            <a:endParaRPr lang="en-US" altLang="zh-CN" sz="1200" dirty="0">
              <a:latin typeface="微软雅黑" panose="020B0503020204020204" pitchFamily="34" charset="-122"/>
              <a:ea typeface="微软雅黑" panose="020B0503020204020204" pitchFamily="34" charset="-122"/>
            </a:endParaRPr>
          </a:p>
          <a:p>
            <a:pPr marL="257175" indent="-257175">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微服务开发完成后，在</a:t>
            </a:r>
            <a:r>
              <a:rPr lang="en-US" altLang="zh-CN" sz="1200" dirty="0">
                <a:latin typeface="微软雅黑" panose="020B0503020204020204" pitchFamily="34" charset="-122"/>
                <a:ea typeface="微软雅黑" panose="020B0503020204020204" pitchFamily="34" charset="-122"/>
              </a:rPr>
              <a:t>pom.xml</a:t>
            </a:r>
            <a:r>
              <a:rPr lang="zh-CN" altLang="en-US" sz="1200" dirty="0">
                <a:latin typeface="微软雅黑" panose="020B0503020204020204" pitchFamily="34" charset="-122"/>
                <a:ea typeface="微软雅黑" panose="020B0503020204020204" pitchFamily="34" charset="-122"/>
              </a:rPr>
              <a:t>中引入通用权限管理模块的客户端即可完成集成工作</a:t>
            </a:r>
            <a:endParaRPr lang="en-US" altLang="zh-CN" sz="1200" dirty="0">
              <a:latin typeface="微软雅黑" panose="020B0503020204020204" pitchFamily="34" charset="-122"/>
              <a:ea typeface="微软雅黑" panose="020B0503020204020204" pitchFamily="34" charset="-122"/>
            </a:endParaRPr>
          </a:p>
          <a:p>
            <a:pPr marL="257175" indent="-257175">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经过以上两步，整个管理端即可整合起来。做到按需装卸。</a:t>
            </a:r>
            <a:endParaRPr lang="en-US" altLang="zh-CN" sz="1200" dirty="0">
              <a:latin typeface="微软雅黑" panose="020B0503020204020204" pitchFamily="34" charset="-122"/>
              <a:ea typeface="微软雅黑" panose="020B0503020204020204" pitchFamily="34" charset="-122"/>
            </a:endParaRPr>
          </a:p>
        </p:txBody>
      </p:sp>
      <p:sp>
        <p:nvSpPr>
          <p:cNvPr id="40" name="圆角矩形 39"/>
          <p:cNvSpPr/>
          <p:nvPr/>
        </p:nvSpPr>
        <p:spPr bwMode="auto">
          <a:xfrm>
            <a:off x="971600" y="1485434"/>
            <a:ext cx="1737078" cy="2560525"/>
          </a:xfrm>
          <a:prstGeom prst="roundRect">
            <a:avLst/>
          </a:prstGeom>
          <a:solidFill>
            <a:schemeClr val="accent2">
              <a:lumMod val="20000"/>
              <a:lumOff val="80000"/>
            </a:schemeClr>
          </a:solidFill>
          <a:ln>
            <a:prstDash val="solid"/>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r>
              <a:rPr lang="zh-CN" altLang="en-US" sz="1100" b="1" dirty="0">
                <a:solidFill>
                  <a:schemeClr val="accent6"/>
                </a:solidFill>
                <a:latin typeface="微软雅黑" panose="020B0503020204020204" pitchFamily="34" charset="-122"/>
                <a:ea typeface="微软雅黑" panose="020B0503020204020204" pitchFamily="34" charset="-122"/>
              </a:rPr>
              <a:t>运营管理平台</a:t>
            </a:r>
          </a:p>
        </p:txBody>
      </p:sp>
      <p:sp>
        <p:nvSpPr>
          <p:cNvPr id="43" name="圆角矩形 42"/>
          <p:cNvSpPr/>
          <p:nvPr/>
        </p:nvSpPr>
        <p:spPr bwMode="auto">
          <a:xfrm>
            <a:off x="1161798" y="1868339"/>
            <a:ext cx="1356681" cy="320040"/>
          </a:xfrm>
          <a:prstGeom prst="roundRect">
            <a:avLst/>
          </a:prstGeom>
          <a:solidFill>
            <a:schemeClr val="accent2">
              <a:lumMod val="20000"/>
              <a:lumOff val="80000"/>
            </a:schemeClr>
          </a:solidFill>
          <a:ln>
            <a:solidFill>
              <a:schemeClr val="accent2">
                <a:lumMod val="75000"/>
              </a:schemeClr>
            </a:solidFill>
            <a:prstDash val="solid"/>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zh-CN" altLang="en-US" sz="1100" b="1" dirty="0">
                <a:solidFill>
                  <a:schemeClr val="tx1"/>
                </a:solidFill>
                <a:latin typeface="微软雅黑" panose="020B0503020204020204" pitchFamily="34" charset="-122"/>
                <a:ea typeface="微软雅黑" panose="020B0503020204020204" pitchFamily="34" charset="-122"/>
              </a:rPr>
              <a:t>通用权限管理</a:t>
            </a:r>
          </a:p>
        </p:txBody>
      </p:sp>
      <p:sp>
        <p:nvSpPr>
          <p:cNvPr id="47" name="圆角矩形 46"/>
          <p:cNvSpPr/>
          <p:nvPr/>
        </p:nvSpPr>
        <p:spPr bwMode="auto">
          <a:xfrm>
            <a:off x="1161798" y="2315928"/>
            <a:ext cx="1356681" cy="348310"/>
          </a:xfrm>
          <a:prstGeom prst="roundRect">
            <a:avLst/>
          </a:prstGeom>
          <a:solidFill>
            <a:schemeClr val="bg1">
              <a:lumMod val="65000"/>
            </a:schemeClr>
          </a:solidFill>
          <a:ln>
            <a:solidFill>
              <a:schemeClr val="accent2">
                <a:lumMod val="75000"/>
              </a:schemeClr>
            </a:solidFill>
            <a:prstDash val="solid"/>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zh-CN" altLang="en-US" sz="1100" dirty="0">
                <a:solidFill>
                  <a:schemeClr val="tx1"/>
                </a:solidFill>
                <a:latin typeface="微软雅黑" panose="020B0503020204020204" pitchFamily="34" charset="-122"/>
                <a:ea typeface="微软雅黑" panose="020B0503020204020204" pitchFamily="34" charset="-122"/>
              </a:rPr>
              <a:t>微服务 </a:t>
            </a:r>
            <a:r>
              <a:rPr lang="en-US" altLang="zh-CN" sz="1100" dirty="0">
                <a:solidFill>
                  <a:schemeClr val="tx1"/>
                </a:solidFill>
                <a:latin typeface="微软雅黑" panose="020B0503020204020204" pitchFamily="34" charset="-122"/>
                <a:ea typeface="微软雅黑" panose="020B0503020204020204" pitchFamily="34" charset="-122"/>
              </a:rPr>
              <a:t>1 MGR</a:t>
            </a:r>
            <a:endParaRPr lang="zh-CN" altLang="en-US" sz="1100" dirty="0">
              <a:solidFill>
                <a:schemeClr val="tx1"/>
              </a:solidFill>
              <a:latin typeface="微软雅黑" panose="020B0503020204020204" pitchFamily="34" charset="-122"/>
              <a:ea typeface="微软雅黑" panose="020B0503020204020204" pitchFamily="34" charset="-122"/>
            </a:endParaRPr>
          </a:p>
        </p:txBody>
      </p:sp>
      <p:sp>
        <p:nvSpPr>
          <p:cNvPr id="50" name="圆角矩形 49"/>
          <p:cNvSpPr/>
          <p:nvPr/>
        </p:nvSpPr>
        <p:spPr bwMode="auto">
          <a:xfrm>
            <a:off x="1161798" y="2780853"/>
            <a:ext cx="1356681" cy="348310"/>
          </a:xfrm>
          <a:prstGeom prst="roundRect">
            <a:avLst/>
          </a:prstGeom>
          <a:solidFill>
            <a:schemeClr val="bg1">
              <a:lumMod val="65000"/>
            </a:schemeClr>
          </a:solidFill>
          <a:ln>
            <a:solidFill>
              <a:schemeClr val="accent2">
                <a:lumMod val="75000"/>
              </a:schemeClr>
            </a:solidFill>
            <a:prstDash val="solid"/>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eaLnBrk="1" hangingPunct="1">
              <a:buFont typeface="Arial" pitchFamily="34" charset="0"/>
              <a:buNone/>
            </a:pPr>
            <a:r>
              <a:rPr lang="zh-CN" altLang="en-US" sz="1100" dirty="0">
                <a:solidFill>
                  <a:schemeClr val="tx1"/>
                </a:solidFill>
                <a:latin typeface="微软雅黑" panose="020B0503020204020204" pitchFamily="34" charset="-122"/>
                <a:ea typeface="微软雅黑" panose="020B0503020204020204" pitchFamily="34" charset="-122"/>
              </a:rPr>
              <a:t>微</a:t>
            </a:r>
            <a:r>
              <a:rPr lang="zh-CN" altLang="en-US" sz="1100" dirty="0" smtClean="0">
                <a:solidFill>
                  <a:schemeClr val="tx1"/>
                </a:solidFill>
                <a:latin typeface="微软雅黑" panose="020B0503020204020204" pitchFamily="34" charset="-122"/>
                <a:ea typeface="微软雅黑" panose="020B0503020204020204" pitchFamily="34" charset="-122"/>
              </a:rPr>
              <a:t>服务 </a:t>
            </a:r>
            <a:r>
              <a:rPr lang="en-US" altLang="zh-CN" sz="1100" dirty="0" smtClean="0">
                <a:solidFill>
                  <a:schemeClr val="tx1"/>
                </a:solidFill>
                <a:latin typeface="微软雅黑" panose="020B0503020204020204" pitchFamily="34" charset="-122"/>
                <a:ea typeface="微软雅黑" panose="020B0503020204020204" pitchFamily="34" charset="-122"/>
              </a:rPr>
              <a:t>2 </a:t>
            </a:r>
            <a:r>
              <a:rPr lang="en-US" altLang="zh-CN" sz="1100" dirty="0">
                <a:solidFill>
                  <a:schemeClr val="tx1"/>
                </a:solidFill>
                <a:latin typeface="微软雅黑" panose="020B0503020204020204" pitchFamily="34" charset="-122"/>
                <a:ea typeface="微软雅黑" panose="020B0503020204020204" pitchFamily="34" charset="-122"/>
              </a:rPr>
              <a:t>MGR</a:t>
            </a:r>
            <a:endParaRPr lang="zh-CN" altLang="en-US" sz="1100" dirty="0">
              <a:solidFill>
                <a:schemeClr val="tx1"/>
              </a:solidFill>
              <a:latin typeface="微软雅黑" panose="020B0503020204020204" pitchFamily="34" charset="-122"/>
              <a:ea typeface="微软雅黑" panose="020B0503020204020204" pitchFamily="34" charset="-122"/>
            </a:endParaRPr>
          </a:p>
        </p:txBody>
      </p:sp>
      <p:sp>
        <p:nvSpPr>
          <p:cNvPr id="51" name="圆角矩形 50"/>
          <p:cNvSpPr/>
          <p:nvPr/>
        </p:nvSpPr>
        <p:spPr bwMode="auto">
          <a:xfrm>
            <a:off x="1161798" y="3248159"/>
            <a:ext cx="1356681" cy="348310"/>
          </a:xfrm>
          <a:prstGeom prst="roundRect">
            <a:avLst/>
          </a:prstGeom>
          <a:solidFill>
            <a:schemeClr val="bg1">
              <a:lumMod val="65000"/>
            </a:schemeClr>
          </a:solidFill>
          <a:ln>
            <a:solidFill>
              <a:schemeClr val="accent2">
                <a:lumMod val="75000"/>
              </a:schemeClr>
            </a:solidFill>
            <a:prstDash val="solid"/>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eaLnBrk="1" hangingPunct="1">
              <a:buFont typeface="Arial" pitchFamily="34" charset="0"/>
              <a:buNone/>
            </a:pPr>
            <a:r>
              <a:rPr lang="zh-CN" altLang="en-US" sz="1100" dirty="0">
                <a:solidFill>
                  <a:schemeClr val="tx1"/>
                </a:solidFill>
                <a:latin typeface="微软雅黑" panose="020B0503020204020204" pitchFamily="34" charset="-122"/>
                <a:ea typeface="微软雅黑" panose="020B0503020204020204" pitchFamily="34" charset="-122"/>
              </a:rPr>
              <a:t>微</a:t>
            </a:r>
            <a:r>
              <a:rPr lang="zh-CN" altLang="en-US" sz="1100" dirty="0" smtClean="0">
                <a:solidFill>
                  <a:schemeClr val="tx1"/>
                </a:solidFill>
                <a:latin typeface="微软雅黑" panose="020B0503020204020204" pitchFamily="34" charset="-122"/>
                <a:ea typeface="微软雅黑" panose="020B0503020204020204" pitchFamily="34" charset="-122"/>
              </a:rPr>
              <a:t>服务 </a:t>
            </a:r>
            <a:r>
              <a:rPr lang="en-US" altLang="zh-CN" sz="1100" dirty="0" smtClean="0">
                <a:solidFill>
                  <a:schemeClr val="tx1"/>
                </a:solidFill>
                <a:latin typeface="微软雅黑" panose="020B0503020204020204" pitchFamily="34" charset="-122"/>
                <a:ea typeface="微软雅黑" panose="020B0503020204020204" pitchFamily="34" charset="-122"/>
              </a:rPr>
              <a:t>3 </a:t>
            </a:r>
            <a:r>
              <a:rPr lang="en-US" altLang="zh-CN" sz="1100" dirty="0">
                <a:solidFill>
                  <a:schemeClr val="tx1"/>
                </a:solidFill>
                <a:latin typeface="微软雅黑" panose="020B0503020204020204" pitchFamily="34" charset="-122"/>
                <a:ea typeface="微软雅黑" panose="020B0503020204020204" pitchFamily="34" charset="-122"/>
              </a:rPr>
              <a:t>MGR</a:t>
            </a:r>
            <a:endParaRPr lang="zh-CN" altLang="en-US" sz="1100" dirty="0">
              <a:solidFill>
                <a:schemeClr val="tx1"/>
              </a:solidFill>
              <a:latin typeface="微软雅黑" panose="020B0503020204020204" pitchFamily="34" charset="-122"/>
              <a:ea typeface="微软雅黑" panose="020B0503020204020204" pitchFamily="34" charset="-122"/>
            </a:endParaRPr>
          </a:p>
        </p:txBody>
      </p:sp>
      <p:grpSp>
        <p:nvGrpSpPr>
          <p:cNvPr id="52" name="组合 51"/>
          <p:cNvGrpSpPr/>
          <p:nvPr/>
        </p:nvGrpSpPr>
        <p:grpSpPr>
          <a:xfrm>
            <a:off x="1050558" y="4225936"/>
            <a:ext cx="1495205" cy="807371"/>
            <a:chOff x="776556" y="5426069"/>
            <a:chExt cx="1993606" cy="1076494"/>
          </a:xfrm>
        </p:grpSpPr>
        <p:sp>
          <p:nvSpPr>
            <p:cNvPr id="53" name="圆角矩形 52"/>
            <p:cNvSpPr/>
            <p:nvPr/>
          </p:nvSpPr>
          <p:spPr bwMode="auto">
            <a:xfrm>
              <a:off x="776556" y="5426069"/>
              <a:ext cx="1993606" cy="1076494"/>
            </a:xfrm>
            <a:prstGeom prst="roundRect">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endParaRPr lang="zh-CN" altLang="en-US" sz="1100" b="1" dirty="0">
                <a:solidFill>
                  <a:schemeClr val="accent6"/>
                </a:solidFill>
                <a:latin typeface="微软雅黑" panose="020B0503020204020204" pitchFamily="34" charset="-122"/>
                <a:ea typeface="微软雅黑" panose="020B0503020204020204" pitchFamily="34" charset="-122"/>
              </a:endParaRPr>
            </a:p>
          </p:txBody>
        </p:sp>
        <p:sp>
          <p:nvSpPr>
            <p:cNvPr id="55" name="圆角矩形 54"/>
            <p:cNvSpPr/>
            <p:nvPr/>
          </p:nvSpPr>
          <p:spPr bwMode="auto">
            <a:xfrm>
              <a:off x="1111112" y="5906009"/>
              <a:ext cx="1341877" cy="411480"/>
            </a:xfrm>
            <a:prstGeom prst="roundRect">
              <a:avLst/>
            </a:prstGeom>
            <a:solidFill>
              <a:schemeClr val="accent2">
                <a:lumMod val="20000"/>
                <a:lumOff val="80000"/>
              </a:schemeClr>
            </a:solidFill>
            <a:ln>
              <a:solidFill>
                <a:schemeClr val="accent2">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zh-CN" altLang="en-US" sz="1100" dirty="0">
                  <a:solidFill>
                    <a:schemeClr val="tx1"/>
                  </a:solidFill>
                  <a:latin typeface="微软雅黑" panose="020B0503020204020204" pitchFamily="34" charset="-122"/>
                  <a:ea typeface="微软雅黑" panose="020B0503020204020204" pitchFamily="34" charset="-122"/>
                </a:rPr>
                <a:t>单点登录</a:t>
              </a:r>
            </a:p>
          </p:txBody>
        </p:sp>
        <p:sp>
          <p:nvSpPr>
            <p:cNvPr id="56" name="文本框 55"/>
            <p:cNvSpPr txBox="1"/>
            <p:nvPr/>
          </p:nvSpPr>
          <p:spPr>
            <a:xfrm>
              <a:off x="857164" y="5526716"/>
              <a:ext cx="1326916" cy="348813"/>
            </a:xfrm>
            <a:prstGeom prst="rect">
              <a:avLst/>
            </a:prstGeom>
            <a:noFill/>
          </p:spPr>
          <p:txBody>
            <a:bodyPr vert="horz" wrap="square" rtlCol="0">
              <a:spAutoFit/>
            </a:bodyPr>
            <a:lstStyle/>
            <a:p>
              <a:r>
                <a:rPr lang="zh-CN" altLang="en-US" sz="1100" b="1" dirty="0">
                  <a:latin typeface="微软雅黑" panose="020B0503020204020204" pitchFamily="34" charset="-122"/>
                  <a:ea typeface="微软雅黑" panose="020B0503020204020204" pitchFamily="34" charset="-122"/>
                </a:rPr>
                <a:t>公共组件</a:t>
              </a:r>
            </a:p>
          </p:txBody>
        </p:sp>
      </p:grpSp>
      <p:cxnSp>
        <p:nvCxnSpPr>
          <p:cNvPr id="57" name="曲线连接符 56"/>
          <p:cNvCxnSpPr>
            <a:stCxn id="43" idx="1"/>
            <a:endCxn id="55" idx="1"/>
          </p:cNvCxnSpPr>
          <p:nvPr/>
        </p:nvCxnSpPr>
        <p:spPr bwMode="auto">
          <a:xfrm rot="10800000" flipH="1" flipV="1">
            <a:off x="1161798" y="2028359"/>
            <a:ext cx="139677" cy="2711837"/>
          </a:xfrm>
          <a:prstGeom prst="curvedConnector3">
            <a:avLst>
              <a:gd name="adj1" fmla="val -679202"/>
            </a:avLst>
          </a:prstGeom>
          <a:solidFill>
            <a:schemeClr val="accent1"/>
          </a:solidFill>
          <a:ln w="9525" cap="flat" cmpd="sng" algn="ctr">
            <a:solidFill>
              <a:srgbClr val="00B050"/>
            </a:solidFill>
            <a:prstDash val="solid"/>
            <a:round/>
            <a:headEnd type="none" w="med" len="med"/>
            <a:tailEnd type="triangle"/>
          </a:ln>
          <a:effectLst/>
        </p:spPr>
      </p:cxnSp>
      <p:cxnSp>
        <p:nvCxnSpPr>
          <p:cNvPr id="58" name="曲线连接符 57"/>
          <p:cNvCxnSpPr>
            <a:stCxn id="47" idx="1"/>
            <a:endCxn id="55" idx="1"/>
          </p:cNvCxnSpPr>
          <p:nvPr/>
        </p:nvCxnSpPr>
        <p:spPr bwMode="auto">
          <a:xfrm rot="10800000" flipH="1" flipV="1">
            <a:off x="1161798" y="2490083"/>
            <a:ext cx="139677" cy="2250113"/>
          </a:xfrm>
          <a:prstGeom prst="curvedConnector3">
            <a:avLst>
              <a:gd name="adj1" fmla="val -589187"/>
            </a:avLst>
          </a:prstGeom>
          <a:solidFill>
            <a:schemeClr val="accent1"/>
          </a:solidFill>
          <a:ln w="9525" cap="flat" cmpd="sng" algn="ctr">
            <a:solidFill>
              <a:srgbClr val="00B050"/>
            </a:solidFill>
            <a:prstDash val="solid"/>
            <a:round/>
            <a:headEnd type="none" w="med" len="med"/>
            <a:tailEnd type="triangle"/>
          </a:ln>
          <a:effectLst/>
        </p:spPr>
      </p:cxnSp>
      <p:cxnSp>
        <p:nvCxnSpPr>
          <p:cNvPr id="59" name="曲线连接符 58"/>
          <p:cNvCxnSpPr>
            <a:stCxn id="50" idx="1"/>
            <a:endCxn id="55" idx="1"/>
          </p:cNvCxnSpPr>
          <p:nvPr/>
        </p:nvCxnSpPr>
        <p:spPr bwMode="auto">
          <a:xfrm rot="10800000" flipH="1" flipV="1">
            <a:off x="1161798" y="2955007"/>
            <a:ext cx="139677" cy="1785188"/>
          </a:xfrm>
          <a:prstGeom prst="curvedConnector3">
            <a:avLst>
              <a:gd name="adj1" fmla="val -499173"/>
            </a:avLst>
          </a:prstGeom>
          <a:solidFill>
            <a:schemeClr val="accent1"/>
          </a:solidFill>
          <a:ln w="9525" cap="flat" cmpd="sng" algn="ctr">
            <a:solidFill>
              <a:srgbClr val="00B050"/>
            </a:solidFill>
            <a:prstDash val="solid"/>
            <a:round/>
            <a:headEnd type="none" w="med" len="med"/>
            <a:tailEnd type="triangle"/>
          </a:ln>
          <a:effectLst/>
        </p:spPr>
      </p:cxnSp>
      <p:cxnSp>
        <p:nvCxnSpPr>
          <p:cNvPr id="63" name="曲线连接符 62"/>
          <p:cNvCxnSpPr>
            <a:stCxn id="51" idx="1"/>
            <a:endCxn id="55" idx="1"/>
          </p:cNvCxnSpPr>
          <p:nvPr/>
        </p:nvCxnSpPr>
        <p:spPr bwMode="auto">
          <a:xfrm rot="10800000" flipH="1" flipV="1">
            <a:off x="1161798" y="3422314"/>
            <a:ext cx="139677" cy="1317882"/>
          </a:xfrm>
          <a:prstGeom prst="curvedConnector3">
            <a:avLst>
              <a:gd name="adj1" fmla="val -400975"/>
            </a:avLst>
          </a:prstGeom>
          <a:solidFill>
            <a:schemeClr val="accent1"/>
          </a:solidFill>
          <a:ln w="9525" cap="flat" cmpd="sng" algn="ctr">
            <a:solidFill>
              <a:srgbClr val="00B050"/>
            </a:solidFill>
            <a:prstDash val="solid"/>
            <a:round/>
            <a:headEnd type="none" w="med" len="med"/>
            <a:tailEnd type="triangle"/>
          </a:ln>
          <a:effectLst/>
        </p:spPr>
      </p:cxnSp>
      <p:sp>
        <p:nvSpPr>
          <p:cNvPr id="21" name="五边形 20"/>
          <p:cNvSpPr/>
          <p:nvPr/>
        </p:nvSpPr>
        <p:spPr>
          <a:xfrm>
            <a:off x="0" y="931836"/>
            <a:ext cx="2841632" cy="429823"/>
          </a:xfrm>
          <a:prstGeom prst="homePlate">
            <a:avLst/>
          </a:prstGeom>
          <a:ln>
            <a:noFill/>
          </a:ln>
        </p:spPr>
        <p:style>
          <a:lnRef idx="3">
            <a:schemeClr val="lt1"/>
          </a:lnRef>
          <a:fillRef idx="1">
            <a:schemeClr val="accent6"/>
          </a:fillRef>
          <a:effectRef idx="1">
            <a:schemeClr val="accent6"/>
          </a:effectRef>
          <a:fontRef idx="minor">
            <a:schemeClr val="lt1"/>
          </a:fontRef>
        </p:style>
        <p:txBody>
          <a:bodyPr rtlCol="0" anchor="ctr"/>
          <a:lstStyle/>
          <a:p>
            <a:r>
              <a:rPr lang="en-US" altLang="zh-CN" sz="1400" b="1" dirty="0" smtClean="0">
                <a:latin typeface="微软雅黑" panose="020B0503020204020204" pitchFamily="34" charset="-122"/>
                <a:ea typeface="微软雅黑" panose="020B0503020204020204" pitchFamily="34" charset="-122"/>
              </a:rPr>
              <a:t>04 </a:t>
            </a:r>
            <a:r>
              <a:rPr lang="zh-CN" altLang="en-US" sz="1400" b="1" dirty="0" smtClean="0">
                <a:latin typeface="微软雅黑" panose="020B0503020204020204" pitchFamily="34" charset="-122"/>
                <a:ea typeface="微软雅黑" panose="020B0503020204020204" pitchFamily="34" charset="-122"/>
              </a:rPr>
              <a:t>整合管理端</a:t>
            </a:r>
            <a:endParaRPr lang="zh-CN" altLang="en-US" sz="1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标题 1"/>
          <p:cNvSpPr>
            <a:spLocks noGrp="1"/>
          </p:cNvSpPr>
          <p:nvPr>
            <p:ph type="title"/>
          </p:nvPr>
        </p:nvSpPr>
        <p:spPr>
          <a:xfrm>
            <a:off x="606008" y="123478"/>
            <a:ext cx="2741856" cy="277143"/>
          </a:xfrm>
        </p:spPr>
        <p:txBody>
          <a:bodyPr/>
          <a:lstStyle/>
          <a:p>
            <a:pPr algn="l"/>
            <a:r>
              <a:rPr lang="zh-CN" altLang="en-US" sz="1600" dirty="0">
                <a:solidFill>
                  <a:schemeClr val="bg1"/>
                </a:solidFill>
                <a:latin typeface="微软雅黑" panose="020B0503020204020204" pitchFamily="34" charset="-122"/>
                <a:ea typeface="微软雅黑" panose="020B0503020204020204" pitchFamily="34" charset="-122"/>
              </a:rPr>
              <a:t>微服务架构</a:t>
            </a:r>
          </a:p>
        </p:txBody>
      </p:sp>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spTree>
    <p:extLst>
      <p:ext uri="{BB962C8B-B14F-4D97-AF65-F5344CB8AC3E}">
        <p14:creationId xmlns:p14="http://schemas.microsoft.com/office/powerpoint/2010/main" val="33908080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圆角矩形 73"/>
          <p:cNvSpPr/>
          <p:nvPr/>
        </p:nvSpPr>
        <p:spPr bwMode="auto">
          <a:xfrm>
            <a:off x="24608" y="2357255"/>
            <a:ext cx="7635239" cy="2800350"/>
          </a:xfrm>
          <a:prstGeom prst="roundRect">
            <a:avLst>
              <a:gd name="adj" fmla="val 4336"/>
            </a:avLst>
          </a:prstGeom>
          <a:solidFill>
            <a:schemeClr val="accent2">
              <a:lumMod val="75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endParaRPr lang="zh-CN" altLang="en-US" sz="1000" b="1" dirty="0">
              <a:solidFill>
                <a:srgbClr val="33F5FF"/>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242396" y="2458115"/>
            <a:ext cx="1554480" cy="1074420"/>
            <a:chOff x="2606040" y="3810000"/>
            <a:chExt cx="2072640" cy="1432560"/>
          </a:xfrm>
        </p:grpSpPr>
        <p:grpSp>
          <p:nvGrpSpPr>
            <p:cNvPr id="6" name="组合 5"/>
            <p:cNvGrpSpPr/>
            <p:nvPr/>
          </p:nvGrpSpPr>
          <p:grpSpPr>
            <a:xfrm>
              <a:off x="2606040" y="3810000"/>
              <a:ext cx="2072640" cy="1432560"/>
              <a:chOff x="2682240" y="3200400"/>
              <a:chExt cx="2072640" cy="1432560"/>
            </a:xfrm>
          </p:grpSpPr>
          <p:sp>
            <p:nvSpPr>
              <p:cNvPr id="4" name="圆角矩形 3"/>
              <p:cNvSpPr/>
              <p:nvPr/>
            </p:nvSpPr>
            <p:spPr bwMode="auto">
              <a:xfrm>
                <a:off x="2682240" y="3200400"/>
                <a:ext cx="2072640" cy="1432560"/>
              </a:xfrm>
              <a:prstGeom prst="roundRect">
                <a:avLst/>
              </a:prstGeom>
              <a:solidFill>
                <a:schemeClr val="accent2">
                  <a:lumMod val="60000"/>
                  <a:lumOff val="40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endParaRPr lang="zh-CN" altLang="en-US" sz="1000" b="1" dirty="0">
                  <a:solidFill>
                    <a:schemeClr val="accent6"/>
                  </a:solidFill>
                  <a:latin typeface="微软雅黑" panose="020B0503020204020204" pitchFamily="34" charset="-122"/>
                  <a:ea typeface="微软雅黑" panose="020B0503020204020204" pitchFamily="34" charset="-122"/>
                </a:endParaRPr>
              </a:p>
            </p:txBody>
          </p:sp>
          <p:sp>
            <p:nvSpPr>
              <p:cNvPr id="5" name="圆角矩形 4"/>
              <p:cNvSpPr/>
              <p:nvPr/>
            </p:nvSpPr>
            <p:spPr bwMode="auto">
              <a:xfrm>
                <a:off x="2801326" y="3581400"/>
                <a:ext cx="843868" cy="411480"/>
              </a:xfrm>
              <a:prstGeom prst="roundRect">
                <a:avLst/>
              </a:prstGeom>
              <a:solidFill>
                <a:srgbClr val="00B0F0"/>
              </a:solidFill>
              <a:ln>
                <a:solidFill>
                  <a:srgbClr val="00B0F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000" dirty="0">
                    <a:solidFill>
                      <a:schemeClr val="tx1"/>
                    </a:solidFill>
                    <a:latin typeface="微软雅黑" panose="020B0503020204020204" pitchFamily="34" charset="-122"/>
                    <a:ea typeface="微软雅黑" panose="020B0503020204020204" pitchFamily="34" charset="-122"/>
                  </a:rPr>
                  <a:t>API</a:t>
                </a: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10" name="圆角矩形 9"/>
              <p:cNvSpPr/>
              <p:nvPr/>
            </p:nvSpPr>
            <p:spPr bwMode="auto">
              <a:xfrm>
                <a:off x="3791926" y="3566160"/>
                <a:ext cx="843868" cy="426720"/>
              </a:xfrm>
              <a:prstGeom prst="roundRect">
                <a:avLst/>
              </a:prstGeom>
              <a:solidFill>
                <a:schemeClr val="bg1">
                  <a:lumMod val="65000"/>
                </a:schemeClr>
              </a:solidFill>
              <a:ln>
                <a:solidFill>
                  <a:schemeClr val="bg2">
                    <a:lumMod val="7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000" dirty="0">
                    <a:solidFill>
                      <a:schemeClr val="tx1"/>
                    </a:solidFill>
                    <a:latin typeface="微软雅黑" panose="020B0503020204020204" pitchFamily="34" charset="-122"/>
                    <a:ea typeface="微软雅黑" panose="020B0503020204020204" pitchFamily="34" charset="-122"/>
                  </a:rPr>
                  <a:t>MGR</a:t>
                </a:r>
                <a:endParaRPr lang="zh-CN" altLang="en-US" sz="1000" dirty="0">
                  <a:solidFill>
                    <a:schemeClr val="tx1"/>
                  </a:solidFill>
                  <a:latin typeface="微软雅黑" panose="020B0503020204020204" pitchFamily="34" charset="-122"/>
                  <a:ea typeface="微软雅黑" panose="020B0503020204020204" pitchFamily="34" charset="-122"/>
                </a:endParaRPr>
              </a:p>
            </p:txBody>
          </p:sp>
        </p:grpSp>
        <p:sp>
          <p:nvSpPr>
            <p:cNvPr id="7" name="流程图: 磁盘 6"/>
            <p:cNvSpPr/>
            <p:nvPr/>
          </p:nvSpPr>
          <p:spPr bwMode="auto">
            <a:xfrm>
              <a:off x="3200400" y="4709160"/>
              <a:ext cx="899160" cy="441960"/>
            </a:xfrm>
            <a:prstGeom prst="flowChartMagneticDisk">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000" dirty="0">
                  <a:solidFill>
                    <a:schemeClr val="tx1"/>
                  </a:solidFill>
                  <a:latin typeface="微软雅黑" panose="020B0503020204020204" pitchFamily="34" charset="-122"/>
                  <a:ea typeface="微软雅黑" panose="020B0503020204020204" pitchFamily="34" charset="-122"/>
                </a:rPr>
                <a:t>DB</a:t>
              </a:r>
              <a:endParaRPr lang="zh-CN" altLang="en-US" sz="1000" dirty="0">
                <a:solidFill>
                  <a:schemeClr val="tx1"/>
                </a:solidFill>
                <a:latin typeface="微软雅黑" panose="020B0503020204020204" pitchFamily="34" charset="-122"/>
                <a:ea typeface="微软雅黑" panose="020B0503020204020204" pitchFamily="34" charset="-122"/>
              </a:endParaRPr>
            </a:p>
          </p:txBody>
        </p:sp>
        <p:cxnSp>
          <p:nvCxnSpPr>
            <p:cNvPr id="9" name="肘形连接符 8"/>
            <p:cNvCxnSpPr>
              <a:endCxn id="7" idx="2"/>
            </p:cNvCxnSpPr>
            <p:nvPr/>
          </p:nvCxnSpPr>
          <p:spPr bwMode="auto">
            <a:xfrm rot="16200000" flipH="1">
              <a:off x="2891790" y="4621530"/>
              <a:ext cx="327660" cy="289560"/>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28" name="肘形连接符 27"/>
            <p:cNvCxnSpPr>
              <a:endCxn id="7" idx="4"/>
            </p:cNvCxnSpPr>
            <p:nvPr/>
          </p:nvCxnSpPr>
          <p:spPr bwMode="auto">
            <a:xfrm rot="5400000">
              <a:off x="4072890" y="4629150"/>
              <a:ext cx="327660" cy="274320"/>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29" name="矩形 28"/>
            <p:cNvSpPr/>
            <p:nvPr/>
          </p:nvSpPr>
          <p:spPr>
            <a:xfrm>
              <a:off x="2638599" y="3837801"/>
              <a:ext cx="949405" cy="338555"/>
            </a:xfrm>
            <a:prstGeom prst="rect">
              <a:avLst/>
            </a:prstGeom>
          </p:spPr>
          <p:txBody>
            <a:bodyPr wrap="none">
              <a:spAutoFit/>
            </a:bodyPr>
            <a:lstStyle/>
            <a:p>
              <a:pPr eaLnBrk="1" hangingPunct="1"/>
              <a:r>
                <a:rPr lang="zh-CN" altLang="en-US" sz="1000" b="1" dirty="0">
                  <a:latin typeface="微软雅黑" panose="020B0503020204020204" pitchFamily="34" charset="-122"/>
                  <a:ea typeface="微软雅黑" panose="020B0503020204020204" pitchFamily="34" charset="-122"/>
                </a:rPr>
                <a:t>微服务 </a:t>
              </a:r>
              <a:r>
                <a:rPr lang="en-US" altLang="zh-CN" sz="1000" b="1" dirty="0">
                  <a:latin typeface="微软雅黑" panose="020B0503020204020204" pitchFamily="34" charset="-122"/>
                  <a:ea typeface="微软雅黑" panose="020B0503020204020204" pitchFamily="34" charset="-122"/>
                </a:rPr>
                <a:t>1</a:t>
              </a:r>
              <a:endParaRPr lang="zh-CN" altLang="en-US" sz="1000" b="1" dirty="0">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2914272" y="3180214"/>
            <a:ext cx="1554480" cy="1074420"/>
            <a:chOff x="2225040" y="3810000"/>
            <a:chExt cx="2072640" cy="1432560"/>
          </a:xfrm>
        </p:grpSpPr>
        <p:grpSp>
          <p:nvGrpSpPr>
            <p:cNvPr id="36" name="组合 35"/>
            <p:cNvGrpSpPr/>
            <p:nvPr/>
          </p:nvGrpSpPr>
          <p:grpSpPr>
            <a:xfrm>
              <a:off x="2225040" y="3810000"/>
              <a:ext cx="2072640" cy="1432560"/>
              <a:chOff x="2301240" y="3200400"/>
              <a:chExt cx="2072640" cy="1432560"/>
            </a:xfrm>
          </p:grpSpPr>
          <p:sp>
            <p:nvSpPr>
              <p:cNvPr id="41" name="圆角矩形 40"/>
              <p:cNvSpPr/>
              <p:nvPr/>
            </p:nvSpPr>
            <p:spPr bwMode="auto">
              <a:xfrm>
                <a:off x="2301240" y="3200400"/>
                <a:ext cx="2072640" cy="1432560"/>
              </a:xfrm>
              <a:prstGeom prst="roundRect">
                <a:avLst/>
              </a:prstGeom>
              <a:solidFill>
                <a:schemeClr val="accent2">
                  <a:lumMod val="60000"/>
                  <a:lumOff val="40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eaLnBrk="1" hangingPunct="1">
                  <a:buFont typeface="Arial" pitchFamily="34" charset="0"/>
                  <a:buNone/>
                </a:pPr>
                <a:endParaRPr lang="zh-CN" altLang="en-US" sz="1000" b="1" dirty="0">
                  <a:solidFill>
                    <a:schemeClr val="accent6"/>
                  </a:solidFill>
                  <a:latin typeface="微软雅黑" panose="020B0503020204020204" pitchFamily="34" charset="-122"/>
                  <a:ea typeface="微软雅黑" panose="020B0503020204020204" pitchFamily="34" charset="-122"/>
                </a:endParaRPr>
              </a:p>
            </p:txBody>
          </p:sp>
          <p:sp>
            <p:nvSpPr>
              <p:cNvPr id="42" name="圆角矩形 41"/>
              <p:cNvSpPr/>
              <p:nvPr/>
            </p:nvSpPr>
            <p:spPr bwMode="auto">
              <a:xfrm>
                <a:off x="2420326" y="3581400"/>
                <a:ext cx="843868" cy="411480"/>
              </a:xfrm>
              <a:prstGeom prst="roundRect">
                <a:avLst/>
              </a:prstGeom>
              <a:solidFill>
                <a:srgbClr val="00B0F0"/>
              </a:solidFill>
              <a:ln>
                <a:solidFill>
                  <a:srgbClr val="00B0F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eaLnBrk="1" hangingPunct="1">
                  <a:buFont typeface="Arial" pitchFamily="34" charset="0"/>
                  <a:buNone/>
                </a:pPr>
                <a:r>
                  <a:rPr lang="en-US" altLang="zh-CN" sz="1000" dirty="0">
                    <a:solidFill>
                      <a:schemeClr val="tx1"/>
                    </a:solidFill>
                    <a:latin typeface="微软雅黑" panose="020B0503020204020204" pitchFamily="34" charset="-122"/>
                    <a:ea typeface="微软雅黑" panose="020B0503020204020204" pitchFamily="34" charset="-122"/>
                  </a:rPr>
                  <a:t>API</a:t>
                </a: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43" name="圆角矩形 42"/>
              <p:cNvSpPr/>
              <p:nvPr/>
            </p:nvSpPr>
            <p:spPr bwMode="auto">
              <a:xfrm>
                <a:off x="3410926" y="3566160"/>
                <a:ext cx="843868" cy="426720"/>
              </a:xfrm>
              <a:prstGeom prst="roundRect">
                <a:avLst/>
              </a:prstGeom>
              <a:solidFill>
                <a:schemeClr val="bg1">
                  <a:lumMod val="65000"/>
                </a:schemeClr>
              </a:solidFill>
              <a:ln>
                <a:solidFill>
                  <a:schemeClr val="bg2">
                    <a:lumMod val="7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eaLnBrk="1" hangingPunct="1">
                  <a:buFont typeface="Arial" pitchFamily="34" charset="0"/>
                  <a:buNone/>
                </a:pPr>
                <a:r>
                  <a:rPr lang="en-US" altLang="zh-CN" sz="1000" dirty="0">
                    <a:solidFill>
                      <a:schemeClr val="tx1"/>
                    </a:solidFill>
                    <a:latin typeface="微软雅黑" panose="020B0503020204020204" pitchFamily="34" charset="-122"/>
                    <a:ea typeface="微软雅黑" panose="020B0503020204020204" pitchFamily="34" charset="-122"/>
                  </a:rPr>
                  <a:t>MGR</a:t>
                </a:r>
                <a:endParaRPr lang="zh-CN" altLang="en-US" sz="1000" dirty="0">
                  <a:solidFill>
                    <a:schemeClr val="tx1"/>
                  </a:solidFill>
                  <a:latin typeface="微软雅黑" panose="020B0503020204020204" pitchFamily="34" charset="-122"/>
                  <a:ea typeface="微软雅黑" panose="020B0503020204020204" pitchFamily="34" charset="-122"/>
                </a:endParaRPr>
              </a:p>
            </p:txBody>
          </p:sp>
        </p:grpSp>
        <p:sp>
          <p:nvSpPr>
            <p:cNvPr id="37" name="流程图: 磁盘 36"/>
            <p:cNvSpPr/>
            <p:nvPr/>
          </p:nvSpPr>
          <p:spPr bwMode="auto">
            <a:xfrm>
              <a:off x="2819400" y="4709160"/>
              <a:ext cx="899160" cy="441960"/>
            </a:xfrm>
            <a:prstGeom prst="flowChartMagneticDisk">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ctr" anchorCtr="0" compatLnSpc="1">
              <a:prstTxWarp prst="textNoShape">
                <a:avLst/>
              </a:prstTxWarp>
            </a:bodyPr>
            <a:lstStyle/>
            <a:p>
              <a:pPr algn="ctr" eaLnBrk="1" hangingPunct="1">
                <a:buFont typeface="Arial" pitchFamily="34" charset="0"/>
                <a:buNone/>
              </a:pPr>
              <a:r>
                <a:rPr lang="en-US" altLang="zh-CN" sz="1000" dirty="0">
                  <a:solidFill>
                    <a:schemeClr val="tx1"/>
                  </a:solidFill>
                  <a:latin typeface="微软雅黑" panose="020B0503020204020204" pitchFamily="34" charset="-122"/>
                  <a:ea typeface="微软雅黑" panose="020B0503020204020204" pitchFamily="34" charset="-122"/>
                </a:rPr>
                <a:t>DB</a:t>
              </a:r>
              <a:endParaRPr lang="zh-CN" altLang="en-US" sz="1000" dirty="0">
                <a:solidFill>
                  <a:schemeClr val="tx1"/>
                </a:solidFill>
                <a:latin typeface="微软雅黑" panose="020B0503020204020204" pitchFamily="34" charset="-122"/>
                <a:ea typeface="微软雅黑" panose="020B0503020204020204" pitchFamily="34" charset="-122"/>
              </a:endParaRPr>
            </a:p>
          </p:txBody>
        </p:sp>
        <p:cxnSp>
          <p:nvCxnSpPr>
            <p:cNvPr id="38" name="肘形连接符 37"/>
            <p:cNvCxnSpPr>
              <a:endCxn id="37" idx="2"/>
            </p:cNvCxnSpPr>
            <p:nvPr/>
          </p:nvCxnSpPr>
          <p:spPr bwMode="auto">
            <a:xfrm rot="16200000" flipH="1">
              <a:off x="2510790" y="4621530"/>
              <a:ext cx="327660" cy="289560"/>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39" name="肘形连接符 38"/>
            <p:cNvCxnSpPr>
              <a:endCxn id="37" idx="4"/>
            </p:cNvCxnSpPr>
            <p:nvPr/>
          </p:nvCxnSpPr>
          <p:spPr bwMode="auto">
            <a:xfrm rot="5400000">
              <a:off x="3691890" y="4629150"/>
              <a:ext cx="327660" cy="274320"/>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40" name="矩形 39"/>
            <p:cNvSpPr/>
            <p:nvPr/>
          </p:nvSpPr>
          <p:spPr>
            <a:xfrm>
              <a:off x="2257599" y="3837801"/>
              <a:ext cx="949405" cy="338555"/>
            </a:xfrm>
            <a:prstGeom prst="rect">
              <a:avLst/>
            </a:prstGeom>
          </p:spPr>
          <p:txBody>
            <a:bodyPr wrap="none">
              <a:spAutoFit/>
            </a:bodyPr>
            <a:lstStyle/>
            <a:p>
              <a:pPr eaLnBrk="1" hangingPunct="1"/>
              <a:r>
                <a:rPr lang="zh-CN" altLang="en-US" sz="1000" b="1" dirty="0">
                  <a:latin typeface="微软雅黑" panose="020B0503020204020204" pitchFamily="34" charset="-122"/>
                  <a:ea typeface="微软雅黑" panose="020B0503020204020204" pitchFamily="34" charset="-122"/>
                </a:rPr>
                <a:t>微服务 </a:t>
              </a:r>
              <a:r>
                <a:rPr lang="en-US" altLang="zh-CN" sz="1000" b="1" dirty="0">
                  <a:latin typeface="微软雅黑" panose="020B0503020204020204" pitchFamily="34" charset="-122"/>
                  <a:ea typeface="微软雅黑" panose="020B0503020204020204" pitchFamily="34" charset="-122"/>
                </a:rPr>
                <a:t>2</a:t>
              </a:r>
              <a:endParaRPr lang="zh-CN" altLang="en-US" sz="1000" b="1" dirty="0">
                <a:latin typeface="微软雅黑" panose="020B0503020204020204" pitchFamily="34" charset="-122"/>
                <a:ea typeface="微软雅黑" panose="020B0503020204020204" pitchFamily="34" charset="-122"/>
              </a:endParaRPr>
            </a:p>
          </p:txBody>
        </p:sp>
      </p:grpSp>
      <p:sp>
        <p:nvSpPr>
          <p:cNvPr id="59" name="圆角矩形 58"/>
          <p:cNvSpPr/>
          <p:nvPr/>
        </p:nvSpPr>
        <p:spPr bwMode="auto">
          <a:xfrm>
            <a:off x="184628" y="3881968"/>
            <a:ext cx="2581055" cy="1181338"/>
          </a:xfrm>
          <a:prstGeom prst="roundRect">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endParaRPr lang="zh-CN" altLang="en-US" sz="1000" b="1" dirty="0">
              <a:solidFill>
                <a:schemeClr val="accent6"/>
              </a:solidFill>
              <a:latin typeface="微软雅黑" panose="020B0503020204020204" pitchFamily="34" charset="-122"/>
              <a:ea typeface="微软雅黑" panose="020B0503020204020204" pitchFamily="34" charset="-122"/>
            </a:endParaRPr>
          </a:p>
        </p:txBody>
      </p:sp>
      <p:sp>
        <p:nvSpPr>
          <p:cNvPr id="60" name="圆角矩形 59"/>
          <p:cNvSpPr/>
          <p:nvPr/>
        </p:nvSpPr>
        <p:spPr bwMode="auto">
          <a:xfrm>
            <a:off x="590344" y="3955020"/>
            <a:ext cx="914916" cy="308610"/>
          </a:xfrm>
          <a:prstGeom prst="roundRect">
            <a:avLst/>
          </a:prstGeom>
          <a:solidFill>
            <a:schemeClr val="accent2">
              <a:lumMod val="20000"/>
              <a:lumOff val="80000"/>
            </a:schemeClr>
          </a:solidFill>
          <a:ln>
            <a:solidFill>
              <a:schemeClr val="accent2">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zh-CN" altLang="en-US" sz="1000" dirty="0">
                <a:solidFill>
                  <a:schemeClr val="tx1"/>
                </a:solidFill>
                <a:latin typeface="微软雅黑" panose="020B0503020204020204" pitchFamily="34" charset="-122"/>
                <a:ea typeface="微软雅黑" panose="020B0503020204020204" pitchFamily="34" charset="-122"/>
              </a:rPr>
              <a:t>单点登录</a:t>
            </a:r>
          </a:p>
        </p:txBody>
      </p:sp>
      <p:sp>
        <p:nvSpPr>
          <p:cNvPr id="31" name="文本框 30"/>
          <p:cNvSpPr txBox="1"/>
          <p:nvPr/>
        </p:nvSpPr>
        <p:spPr>
          <a:xfrm>
            <a:off x="206613" y="3957454"/>
            <a:ext cx="338554" cy="931932"/>
          </a:xfrm>
          <a:prstGeom prst="rect">
            <a:avLst/>
          </a:prstGeom>
          <a:noFill/>
        </p:spPr>
        <p:txBody>
          <a:bodyPr vert="eaVert" wrap="square" rtlCol="0">
            <a:spAutoFit/>
          </a:bodyPr>
          <a:lstStyle/>
          <a:p>
            <a:r>
              <a:rPr lang="zh-CN" altLang="en-US" sz="1000" b="1" dirty="0">
                <a:latin typeface="微软雅黑" panose="020B0503020204020204" pitchFamily="34" charset="-122"/>
                <a:ea typeface="微软雅黑" panose="020B0503020204020204" pitchFamily="34" charset="-122"/>
              </a:rPr>
              <a:t>公共组件</a:t>
            </a:r>
          </a:p>
        </p:txBody>
      </p:sp>
      <p:grpSp>
        <p:nvGrpSpPr>
          <p:cNvPr id="17430" name="组合 17429"/>
          <p:cNvGrpSpPr/>
          <p:nvPr/>
        </p:nvGrpSpPr>
        <p:grpSpPr>
          <a:xfrm>
            <a:off x="6432668" y="2526694"/>
            <a:ext cx="1078589" cy="2490892"/>
            <a:chOff x="9016522" y="2557640"/>
            <a:chExt cx="1438118" cy="3321189"/>
          </a:xfrm>
        </p:grpSpPr>
        <p:sp>
          <p:nvSpPr>
            <p:cNvPr id="75" name="圆角矩形 74"/>
            <p:cNvSpPr/>
            <p:nvPr/>
          </p:nvSpPr>
          <p:spPr bwMode="auto">
            <a:xfrm>
              <a:off x="9016522" y="2557640"/>
              <a:ext cx="1438118" cy="3321189"/>
            </a:xfrm>
            <a:prstGeom prst="roundRect">
              <a:avLst/>
            </a:prstGeom>
            <a:solidFill>
              <a:schemeClr val="accent2">
                <a:lumMod val="20000"/>
                <a:lumOff val="80000"/>
              </a:schemeClr>
            </a:solidFill>
            <a:ln>
              <a:prstDash val="sys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r>
                <a:rPr lang="zh-CN" altLang="en-US" sz="1000" b="1" dirty="0">
                  <a:solidFill>
                    <a:schemeClr val="accent6"/>
                  </a:solidFill>
                  <a:latin typeface="微软雅黑" panose="020B0503020204020204" pitchFamily="34" charset="-122"/>
                  <a:ea typeface="微软雅黑" panose="020B0503020204020204" pitchFamily="34" charset="-122"/>
                </a:rPr>
                <a:t>运营管理平台</a:t>
              </a:r>
            </a:p>
          </p:txBody>
        </p:sp>
        <p:sp>
          <p:nvSpPr>
            <p:cNvPr id="76" name="圆角矩形 75"/>
            <p:cNvSpPr/>
            <p:nvPr/>
          </p:nvSpPr>
          <p:spPr bwMode="auto">
            <a:xfrm>
              <a:off x="9173987" y="3068181"/>
              <a:ext cx="1123189" cy="426720"/>
            </a:xfrm>
            <a:prstGeom prst="roundRect">
              <a:avLst/>
            </a:prstGeom>
            <a:solidFill>
              <a:schemeClr val="accent2">
                <a:lumMod val="20000"/>
                <a:lumOff val="80000"/>
              </a:schemeClr>
            </a:solidFill>
            <a:ln>
              <a:solidFill>
                <a:schemeClr val="accent2">
                  <a:lumMod val="7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000" dirty="0">
                  <a:solidFill>
                    <a:schemeClr val="tx1"/>
                  </a:solidFill>
                  <a:latin typeface="微软雅黑" panose="020B0503020204020204" pitchFamily="34" charset="-122"/>
                  <a:ea typeface="微软雅黑" panose="020B0503020204020204" pitchFamily="34" charset="-122"/>
                </a:rPr>
                <a:t>UPMS</a:t>
              </a: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78" name="圆角矩形 77"/>
            <p:cNvSpPr/>
            <p:nvPr/>
          </p:nvSpPr>
          <p:spPr bwMode="auto">
            <a:xfrm>
              <a:off x="9173987" y="3633826"/>
              <a:ext cx="1123189" cy="618133"/>
            </a:xfrm>
            <a:prstGeom prst="roundRect">
              <a:avLst/>
            </a:prstGeom>
            <a:solidFill>
              <a:schemeClr val="bg1">
                <a:lumMod val="65000"/>
              </a:schemeClr>
            </a:solidFill>
            <a:ln>
              <a:solidFill>
                <a:schemeClr val="accent2">
                  <a:lumMod val="75000"/>
                </a:schemeClr>
              </a:solidFill>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eaLnBrk="1" hangingPunct="1"/>
              <a:r>
                <a:rPr lang="zh-CN" altLang="en-US" sz="1000" dirty="0">
                  <a:solidFill>
                    <a:schemeClr val="tx1"/>
                  </a:solidFill>
                  <a:latin typeface="微软雅黑" panose="020B0503020204020204" pitchFamily="34" charset="-122"/>
                  <a:ea typeface="微软雅黑" panose="020B0503020204020204" pitchFamily="34" charset="-122"/>
                </a:rPr>
                <a:t>微</a:t>
              </a:r>
              <a:r>
                <a:rPr lang="zh-CN" altLang="en-US" sz="1000" dirty="0" smtClean="0">
                  <a:solidFill>
                    <a:schemeClr val="tx1"/>
                  </a:solidFill>
                  <a:latin typeface="微软雅黑" panose="020B0503020204020204" pitchFamily="34" charset="-122"/>
                  <a:ea typeface="微软雅黑" panose="020B0503020204020204" pitchFamily="34" charset="-122"/>
                </a:rPr>
                <a:t>服务 </a:t>
              </a:r>
              <a:r>
                <a:rPr lang="en-US" altLang="zh-CN" sz="1000" dirty="0">
                  <a:solidFill>
                    <a:schemeClr val="tx1"/>
                  </a:solidFill>
                  <a:latin typeface="微软雅黑" panose="020B0503020204020204" pitchFamily="34" charset="-122"/>
                  <a:ea typeface="微软雅黑" panose="020B0503020204020204" pitchFamily="34" charset="-122"/>
                </a:rPr>
                <a:t>1 MGR</a:t>
              </a: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79" name="圆角矩形 78"/>
            <p:cNvSpPr/>
            <p:nvPr/>
          </p:nvSpPr>
          <p:spPr bwMode="auto">
            <a:xfrm>
              <a:off x="9173987" y="4375645"/>
              <a:ext cx="1123189" cy="618133"/>
            </a:xfrm>
            <a:prstGeom prst="roundRect">
              <a:avLst/>
            </a:prstGeom>
            <a:solidFill>
              <a:schemeClr val="bg1">
                <a:lumMod val="65000"/>
              </a:schemeClr>
            </a:solidFill>
            <a:ln>
              <a:solidFill>
                <a:schemeClr val="accent2">
                  <a:lumMod val="75000"/>
                </a:schemeClr>
              </a:solidFill>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eaLnBrk="1" hangingPunct="1">
                <a:buFont typeface="Arial" pitchFamily="34" charset="0"/>
                <a:buNone/>
              </a:pPr>
              <a:r>
                <a:rPr lang="zh-CN" altLang="en-US" sz="1000" dirty="0">
                  <a:solidFill>
                    <a:schemeClr val="tx1"/>
                  </a:solidFill>
                  <a:latin typeface="微软雅黑" panose="020B0503020204020204" pitchFamily="34" charset="-122"/>
                  <a:ea typeface="微软雅黑" panose="020B0503020204020204" pitchFamily="34" charset="-122"/>
                </a:rPr>
                <a:t>微</a:t>
              </a:r>
              <a:r>
                <a:rPr lang="zh-CN" altLang="en-US" sz="1000" dirty="0" smtClean="0">
                  <a:solidFill>
                    <a:schemeClr val="tx1"/>
                  </a:solidFill>
                  <a:latin typeface="微软雅黑" panose="020B0503020204020204" pitchFamily="34" charset="-122"/>
                  <a:ea typeface="微软雅黑" panose="020B0503020204020204" pitchFamily="34" charset="-122"/>
                </a:rPr>
                <a:t>服务 </a:t>
              </a:r>
              <a:r>
                <a:rPr lang="en-US" altLang="zh-CN" sz="1000" dirty="0" smtClean="0">
                  <a:solidFill>
                    <a:schemeClr val="tx1"/>
                  </a:solidFill>
                  <a:latin typeface="微软雅黑" panose="020B0503020204020204" pitchFamily="34" charset="-122"/>
                  <a:ea typeface="微软雅黑" panose="020B0503020204020204" pitchFamily="34" charset="-122"/>
                </a:rPr>
                <a:t>2 </a:t>
              </a:r>
              <a:r>
                <a:rPr lang="en-US" altLang="zh-CN" sz="1000" dirty="0">
                  <a:solidFill>
                    <a:schemeClr val="tx1"/>
                  </a:solidFill>
                  <a:latin typeface="微软雅黑" panose="020B0503020204020204" pitchFamily="34" charset="-122"/>
                  <a:ea typeface="微软雅黑" panose="020B0503020204020204" pitchFamily="34" charset="-122"/>
                </a:rPr>
                <a:t>MGR</a:t>
              </a: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80" name="圆角矩形 79"/>
            <p:cNvSpPr/>
            <p:nvPr/>
          </p:nvSpPr>
          <p:spPr bwMode="auto">
            <a:xfrm>
              <a:off x="9173987" y="5120640"/>
              <a:ext cx="1123189" cy="618133"/>
            </a:xfrm>
            <a:prstGeom prst="roundRect">
              <a:avLst/>
            </a:prstGeom>
            <a:solidFill>
              <a:schemeClr val="bg1">
                <a:lumMod val="65000"/>
              </a:schemeClr>
            </a:solidFill>
            <a:ln>
              <a:solidFill>
                <a:schemeClr val="accent2">
                  <a:lumMod val="75000"/>
                </a:schemeClr>
              </a:solidFill>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eaLnBrk="1" hangingPunct="1">
                <a:buFont typeface="Arial" pitchFamily="34" charset="0"/>
                <a:buNone/>
              </a:pPr>
              <a:r>
                <a:rPr lang="zh-CN" altLang="en-US" sz="1000" dirty="0">
                  <a:solidFill>
                    <a:schemeClr val="tx1"/>
                  </a:solidFill>
                  <a:latin typeface="微软雅黑" panose="020B0503020204020204" pitchFamily="34" charset="-122"/>
                  <a:ea typeface="微软雅黑" panose="020B0503020204020204" pitchFamily="34" charset="-122"/>
                </a:rPr>
                <a:t>微</a:t>
              </a:r>
              <a:r>
                <a:rPr lang="zh-CN" altLang="en-US" sz="1000" dirty="0" smtClean="0">
                  <a:solidFill>
                    <a:schemeClr val="tx1"/>
                  </a:solidFill>
                  <a:latin typeface="微软雅黑" panose="020B0503020204020204" pitchFamily="34" charset="-122"/>
                  <a:ea typeface="微软雅黑" panose="020B0503020204020204" pitchFamily="34" charset="-122"/>
                </a:rPr>
                <a:t>服务 </a:t>
              </a:r>
              <a:r>
                <a:rPr lang="en-US" altLang="zh-CN" sz="1000" dirty="0" smtClean="0">
                  <a:solidFill>
                    <a:schemeClr val="tx1"/>
                  </a:solidFill>
                  <a:latin typeface="微软雅黑" panose="020B0503020204020204" pitchFamily="34" charset="-122"/>
                  <a:ea typeface="微软雅黑" panose="020B0503020204020204" pitchFamily="34" charset="-122"/>
                </a:rPr>
                <a:t>3 </a:t>
              </a:r>
              <a:r>
                <a:rPr lang="en-US" altLang="zh-CN" sz="1000" dirty="0">
                  <a:solidFill>
                    <a:schemeClr val="tx1"/>
                  </a:solidFill>
                  <a:latin typeface="微软雅黑" panose="020B0503020204020204" pitchFamily="34" charset="-122"/>
                  <a:ea typeface="微软雅黑" panose="020B0503020204020204" pitchFamily="34" charset="-122"/>
                </a:rPr>
                <a:t>MGR</a:t>
              </a:r>
              <a:endParaRPr lang="zh-CN" altLang="en-US" sz="1000" dirty="0">
                <a:solidFill>
                  <a:schemeClr val="tx1"/>
                </a:solidFill>
                <a:latin typeface="微软雅黑" panose="020B0503020204020204" pitchFamily="34" charset="-122"/>
                <a:ea typeface="微软雅黑" panose="020B0503020204020204" pitchFamily="34" charset="-122"/>
              </a:endParaRPr>
            </a:p>
          </p:txBody>
        </p:sp>
      </p:grpSp>
      <p:grpSp>
        <p:nvGrpSpPr>
          <p:cNvPr id="27" name="组合 26"/>
          <p:cNvGrpSpPr/>
          <p:nvPr/>
        </p:nvGrpSpPr>
        <p:grpSpPr>
          <a:xfrm>
            <a:off x="28197" y="642754"/>
            <a:ext cx="4433641" cy="1541041"/>
            <a:chOff x="1025866" y="472440"/>
            <a:chExt cx="5911521" cy="2054721"/>
          </a:xfrm>
        </p:grpSpPr>
        <p:sp>
          <p:nvSpPr>
            <p:cNvPr id="95" name="圆角矩形 94"/>
            <p:cNvSpPr/>
            <p:nvPr/>
          </p:nvSpPr>
          <p:spPr bwMode="auto">
            <a:xfrm>
              <a:off x="1025866" y="472440"/>
              <a:ext cx="5911521" cy="2054721"/>
            </a:xfrm>
            <a:prstGeom prst="roundRect">
              <a:avLst>
                <a:gd name="adj" fmla="val 4336"/>
              </a:avLst>
            </a:prstGeom>
            <a:solidFill>
              <a:schemeClr val="accent1">
                <a:lumMod val="75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endParaRPr lang="zh-CN" altLang="en-US" sz="1000" b="1" dirty="0">
                <a:solidFill>
                  <a:srgbClr val="33F5FF"/>
                </a:solidFill>
                <a:latin typeface="微软雅黑" panose="020B0503020204020204" pitchFamily="34" charset="-122"/>
                <a:ea typeface="微软雅黑" panose="020B0503020204020204" pitchFamily="34" charset="-122"/>
              </a:endParaRPr>
            </a:p>
          </p:txBody>
        </p:sp>
        <p:sp>
          <p:nvSpPr>
            <p:cNvPr id="96" name="圆角矩形 95"/>
            <p:cNvSpPr/>
            <p:nvPr/>
          </p:nvSpPr>
          <p:spPr bwMode="auto">
            <a:xfrm>
              <a:off x="1285605" y="623292"/>
              <a:ext cx="5385082" cy="426720"/>
            </a:xfrm>
            <a:prstGeom prst="roundRect">
              <a:avLst/>
            </a:prstGeom>
            <a:solidFill>
              <a:schemeClr val="accent1">
                <a:lumMod val="60000"/>
                <a:lumOff val="40000"/>
              </a:schemeClr>
            </a:solidFill>
            <a:ln>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zh-CN" altLang="en-US" sz="1000" b="1" dirty="0">
                  <a:solidFill>
                    <a:schemeClr val="accent6">
                      <a:lumMod val="75000"/>
                    </a:schemeClr>
                  </a:solidFill>
                  <a:latin typeface="微软雅黑" panose="020B0503020204020204" pitchFamily="34" charset="-122"/>
                  <a:ea typeface="微软雅黑" panose="020B0503020204020204" pitchFamily="34" charset="-122"/>
                </a:rPr>
                <a:t>门户展现层</a:t>
              </a:r>
            </a:p>
          </p:txBody>
        </p:sp>
        <p:sp>
          <p:nvSpPr>
            <p:cNvPr id="97" name="圆角矩形 96"/>
            <p:cNvSpPr/>
            <p:nvPr/>
          </p:nvSpPr>
          <p:spPr bwMode="auto">
            <a:xfrm>
              <a:off x="1285605" y="1214972"/>
              <a:ext cx="5385082" cy="1189138"/>
            </a:xfrm>
            <a:prstGeom prst="roundRect">
              <a:avLst>
                <a:gd name="adj" fmla="val 5144"/>
              </a:avLst>
            </a:prstGeom>
            <a:solidFill>
              <a:schemeClr val="accent1">
                <a:lumMod val="60000"/>
                <a:lumOff val="40000"/>
              </a:schemeClr>
            </a:solidFill>
            <a:ln>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t" anchorCtr="0" compatLnSpc="1">
              <a:prstTxWarp prst="textNoShape">
                <a:avLst/>
              </a:prstTxWarp>
            </a:bodyPr>
            <a:lstStyle/>
            <a:p>
              <a:pPr algn="ctr" defTabSz="685800"/>
              <a:r>
                <a:rPr lang="zh-CN" altLang="en-US" sz="1000" b="1" dirty="0">
                  <a:solidFill>
                    <a:schemeClr val="accent6">
                      <a:lumMod val="75000"/>
                    </a:schemeClr>
                  </a:solidFill>
                  <a:latin typeface="微软雅黑" panose="020B0503020204020204" pitchFamily="34" charset="-122"/>
                  <a:ea typeface="微软雅黑" panose="020B0503020204020204" pitchFamily="34" charset="-122"/>
                </a:rPr>
                <a:t>门户后端</a:t>
              </a:r>
            </a:p>
          </p:txBody>
        </p:sp>
        <p:sp>
          <p:nvSpPr>
            <p:cNvPr id="98" name="圆角矩形 97"/>
            <p:cNvSpPr/>
            <p:nvPr/>
          </p:nvSpPr>
          <p:spPr bwMode="auto">
            <a:xfrm>
              <a:off x="1711032" y="1772781"/>
              <a:ext cx="1634807" cy="411480"/>
            </a:xfrm>
            <a:prstGeom prst="roundRect">
              <a:avLst/>
            </a:prstGeom>
            <a:solidFill>
              <a:schemeClr val="accent1">
                <a:lumMod val="40000"/>
                <a:lumOff val="60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zh-CN" altLang="en-US" sz="1000" dirty="0">
                  <a:solidFill>
                    <a:schemeClr val="tx1"/>
                  </a:solidFill>
                  <a:latin typeface="微软雅黑" panose="020B0503020204020204" pitchFamily="34" charset="-122"/>
                  <a:ea typeface="微软雅黑" panose="020B0503020204020204" pitchFamily="34" charset="-122"/>
                </a:rPr>
                <a:t>路由穿透接口</a:t>
              </a:r>
            </a:p>
          </p:txBody>
        </p:sp>
        <p:sp>
          <p:nvSpPr>
            <p:cNvPr id="99" name="圆角矩形 98"/>
            <p:cNvSpPr/>
            <p:nvPr/>
          </p:nvSpPr>
          <p:spPr bwMode="auto">
            <a:xfrm>
              <a:off x="4597264" y="1768178"/>
              <a:ext cx="1634807" cy="411480"/>
            </a:xfrm>
            <a:prstGeom prst="roundRect">
              <a:avLst/>
            </a:prstGeom>
            <a:solidFill>
              <a:schemeClr val="accent1">
                <a:lumMod val="40000"/>
                <a:lumOff val="60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zh-CN" altLang="en-US" sz="1000" dirty="0">
                  <a:solidFill>
                    <a:schemeClr val="tx1"/>
                  </a:solidFill>
                  <a:latin typeface="微软雅黑" panose="020B0503020204020204" pitchFamily="34" charset="-122"/>
                  <a:ea typeface="微软雅黑" panose="020B0503020204020204" pitchFamily="34" charset="-122"/>
                </a:rPr>
                <a:t>复杂业务接口</a:t>
              </a:r>
            </a:p>
          </p:txBody>
        </p:sp>
      </p:grpSp>
      <p:cxnSp>
        <p:nvCxnSpPr>
          <p:cNvPr id="84" name="肘形连接符 83"/>
          <p:cNvCxnSpPr>
            <a:stCxn id="99" idx="2"/>
            <a:endCxn id="42" idx="0"/>
          </p:cNvCxnSpPr>
          <p:nvPr/>
        </p:nvCxnSpPr>
        <p:spPr bwMode="auto">
          <a:xfrm rot="16200000" flipH="1">
            <a:off x="2548519" y="2694446"/>
            <a:ext cx="1542797" cy="239"/>
          </a:xfrm>
          <a:prstGeom prst="bentConnector3">
            <a:avLst>
              <a:gd name="adj1" fmla="val 50000"/>
            </a:avLst>
          </a:prstGeom>
          <a:solidFill>
            <a:schemeClr val="accent1"/>
          </a:solidFill>
          <a:ln w="9525" cap="flat" cmpd="sng" algn="ctr">
            <a:solidFill>
              <a:schemeClr val="accent5">
                <a:lumMod val="50000"/>
              </a:schemeClr>
            </a:solidFill>
            <a:prstDash val="solid"/>
            <a:round/>
            <a:headEnd type="none" w="med" len="med"/>
            <a:tailEnd type="none" w="med" len="med"/>
          </a:ln>
          <a:effectLst/>
        </p:spPr>
      </p:cxnSp>
      <p:cxnSp>
        <p:nvCxnSpPr>
          <p:cNvPr id="88" name="肘形连接符 87"/>
          <p:cNvCxnSpPr>
            <a:stCxn id="98" idx="2"/>
            <a:endCxn id="5" idx="0"/>
          </p:cNvCxnSpPr>
          <p:nvPr/>
        </p:nvCxnSpPr>
        <p:spPr bwMode="auto">
          <a:xfrm rot="16200000" flipH="1">
            <a:off x="993020" y="2088724"/>
            <a:ext cx="817245" cy="493037"/>
          </a:xfrm>
          <a:prstGeom prst="bentConnector3">
            <a:avLst>
              <a:gd name="adj1" fmla="val 50000"/>
            </a:avLst>
          </a:prstGeom>
          <a:solidFill>
            <a:schemeClr val="accent1"/>
          </a:solidFill>
          <a:ln w="9525" cap="flat" cmpd="sng" algn="ctr">
            <a:solidFill>
              <a:schemeClr val="accent5">
                <a:lumMod val="50000"/>
              </a:schemeClr>
            </a:solidFill>
            <a:prstDash val="solid"/>
            <a:round/>
            <a:headEnd type="none" w="med" len="med"/>
            <a:tailEnd type="none" w="med" len="med"/>
          </a:ln>
          <a:effectLst/>
        </p:spPr>
      </p:cxnSp>
      <p:sp>
        <p:nvSpPr>
          <p:cNvPr id="67" name="七边形 66"/>
          <p:cNvSpPr/>
          <p:nvPr/>
        </p:nvSpPr>
        <p:spPr bwMode="auto">
          <a:xfrm>
            <a:off x="1250164" y="2107787"/>
            <a:ext cx="298125" cy="321182"/>
          </a:xfrm>
          <a:prstGeom prst="heptagon">
            <a:avLst/>
          </a:prstGeom>
          <a:solidFill>
            <a:schemeClr val="accent1">
              <a:lumMod val="75000"/>
            </a:schemeClr>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r>
              <a:rPr lang="en-US" altLang="zh-CN" sz="1000" dirty="0">
                <a:solidFill>
                  <a:schemeClr val="bg1"/>
                </a:solidFill>
                <a:latin typeface="微软雅黑" panose="020B0503020204020204" pitchFamily="34" charset="-122"/>
                <a:ea typeface="微软雅黑" panose="020B0503020204020204" pitchFamily="34" charset="-122"/>
              </a:rPr>
              <a:t>1</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69" name="七边形 68"/>
          <p:cNvSpPr/>
          <p:nvPr/>
        </p:nvSpPr>
        <p:spPr bwMode="auto">
          <a:xfrm>
            <a:off x="3249552" y="2474411"/>
            <a:ext cx="298125" cy="321182"/>
          </a:xfrm>
          <a:prstGeom prst="heptagon">
            <a:avLst/>
          </a:prstGeom>
          <a:solidFill>
            <a:schemeClr val="accent1">
              <a:lumMod val="75000"/>
            </a:schemeClr>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r>
              <a:rPr lang="en-US" altLang="zh-CN" sz="1000" dirty="0">
                <a:solidFill>
                  <a:schemeClr val="bg1"/>
                </a:solidFill>
                <a:latin typeface="微软雅黑" panose="020B0503020204020204" pitchFamily="34" charset="-122"/>
                <a:ea typeface="微软雅黑" panose="020B0503020204020204" pitchFamily="34" charset="-122"/>
              </a:rPr>
              <a:t>2</a:t>
            </a:r>
            <a:endParaRPr lang="zh-CN" altLang="en-US" sz="1000" dirty="0">
              <a:solidFill>
                <a:schemeClr val="bg1"/>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l="38535" t="-579" r="6639" b="579"/>
          <a:stretch/>
        </p:blipFill>
        <p:spPr>
          <a:xfrm>
            <a:off x="6550767" y="629263"/>
            <a:ext cx="1946578" cy="1764506"/>
          </a:xfrm>
          <a:prstGeom prst="ellipse">
            <a:avLst/>
          </a:prstGeom>
          <a:ln>
            <a:noFill/>
          </a:ln>
          <a:effectLst>
            <a:softEdge rad="12700"/>
          </a:effectLst>
        </p:spPr>
      </p:pic>
      <p:sp>
        <p:nvSpPr>
          <p:cNvPr id="2" name="矩形 1"/>
          <p:cNvSpPr/>
          <p:nvPr/>
        </p:nvSpPr>
        <p:spPr>
          <a:xfrm>
            <a:off x="8363678" y="665803"/>
            <a:ext cx="738664" cy="2068202"/>
          </a:xfrm>
          <a:prstGeom prst="rect">
            <a:avLst/>
          </a:prstGeom>
        </p:spPr>
        <p:txBody>
          <a:bodyPr vert="eaVert" wrap="square">
            <a:spAutoFit/>
          </a:bodyPr>
          <a:lstStyle/>
          <a:p>
            <a:r>
              <a:rPr lang="zh-CN" altLang="en-US" dirty="0">
                <a:solidFill>
                  <a:srgbClr val="00B050"/>
                </a:solidFill>
                <a:latin typeface="华文行楷" panose="02010800040101010101" pitchFamily="2" charset="-122"/>
                <a:ea typeface="华文行楷" panose="02010800040101010101" pitchFamily="2" charset="-122"/>
              </a:rPr>
              <a:t>小荷才露尖尖</a:t>
            </a:r>
            <a:r>
              <a:rPr lang="zh-CN" altLang="en-US" dirty="0" smtClean="0">
                <a:solidFill>
                  <a:srgbClr val="00B050"/>
                </a:solidFill>
                <a:latin typeface="华文行楷" panose="02010800040101010101" pitchFamily="2" charset="-122"/>
                <a:ea typeface="华文行楷" panose="02010800040101010101" pitchFamily="2" charset="-122"/>
              </a:rPr>
              <a:t>角</a:t>
            </a:r>
            <a:endParaRPr lang="en-US" altLang="zh-CN" dirty="0" smtClean="0">
              <a:solidFill>
                <a:srgbClr val="00B050"/>
              </a:solidFill>
              <a:latin typeface="华文行楷" panose="02010800040101010101" pitchFamily="2" charset="-122"/>
              <a:ea typeface="华文行楷" panose="02010800040101010101" pitchFamily="2" charset="-122"/>
            </a:endParaRPr>
          </a:p>
          <a:p>
            <a:r>
              <a:rPr lang="zh-CN" altLang="en-US" dirty="0">
                <a:solidFill>
                  <a:srgbClr val="00B050"/>
                </a:solidFill>
                <a:latin typeface="华文行楷" panose="02010800040101010101" pitchFamily="2" charset="-122"/>
                <a:ea typeface="华文行楷" panose="02010800040101010101" pitchFamily="2" charset="-122"/>
              </a:rPr>
              <a:t>它日荷花别样红</a:t>
            </a:r>
          </a:p>
        </p:txBody>
      </p:sp>
      <p:sp>
        <p:nvSpPr>
          <p:cNvPr id="47" name="标题 1"/>
          <p:cNvSpPr>
            <a:spLocks noGrp="1"/>
          </p:cNvSpPr>
          <p:nvPr>
            <p:ph type="title"/>
          </p:nvPr>
        </p:nvSpPr>
        <p:spPr>
          <a:xfrm>
            <a:off x="606008" y="123478"/>
            <a:ext cx="2741856" cy="277143"/>
          </a:xfrm>
        </p:spPr>
        <p:txBody>
          <a:bodyPr/>
          <a:lstStyle/>
          <a:p>
            <a:pPr algn="l"/>
            <a:r>
              <a:rPr lang="zh-CN" altLang="en-US" sz="1600" dirty="0">
                <a:solidFill>
                  <a:schemeClr val="bg1"/>
                </a:solidFill>
                <a:latin typeface="微软雅黑" panose="020B0503020204020204" pitchFamily="34" charset="-122"/>
                <a:ea typeface="微软雅黑" panose="020B0503020204020204" pitchFamily="34" charset="-122"/>
              </a:rPr>
              <a:t>微服务架构</a:t>
            </a:r>
          </a:p>
        </p:txBody>
      </p:sp>
      <p:pic>
        <p:nvPicPr>
          <p:cNvPr id="48" name="图片 4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spTree>
    <p:extLst>
      <p:ext uri="{BB962C8B-B14F-4D97-AF65-F5344CB8AC3E}">
        <p14:creationId xmlns:p14="http://schemas.microsoft.com/office/powerpoint/2010/main" val="12498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606008" y="123478"/>
            <a:ext cx="2741856" cy="277143"/>
          </a:xfrm>
        </p:spPr>
        <p:txBody>
          <a:bodyPr/>
          <a:lstStyle/>
          <a:p>
            <a:pPr algn="l"/>
            <a:r>
              <a:rPr lang="zh-CN" altLang="en-US" sz="1600" dirty="0">
                <a:solidFill>
                  <a:schemeClr val="bg1"/>
                </a:solidFill>
                <a:latin typeface="微软雅黑" panose="020B0503020204020204" pitchFamily="34" charset="-122"/>
                <a:ea typeface="微软雅黑" panose="020B0503020204020204" pitchFamily="34" charset="-122"/>
              </a:rPr>
              <a:t>微服务架构</a:t>
            </a: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sp>
        <p:nvSpPr>
          <p:cNvPr id="5" name="文本框 9"/>
          <p:cNvSpPr txBox="1"/>
          <p:nvPr/>
        </p:nvSpPr>
        <p:spPr>
          <a:xfrm>
            <a:off x="1403648" y="2067694"/>
            <a:ext cx="6945175" cy="623248"/>
          </a:xfrm>
          <a:prstGeom prst="rect">
            <a:avLst/>
          </a:prstGeom>
          <a:noFill/>
        </p:spPr>
        <p:txBody>
          <a:bodyPr wrap="square" lIns="68580" tIns="34290" rIns="68580" bIns="34290" rtlCol="0">
            <a:spAutoFit/>
          </a:bodyPr>
          <a:lstStyle/>
          <a:p>
            <a:pPr marL="0" lvl="1" algn="ctr"/>
            <a:r>
              <a:rPr lang="zh-CN" altLang="en-US" sz="3600" b="1" spc="300" dirty="0" smtClean="0">
                <a:solidFill>
                  <a:srgbClr val="0E647C"/>
                </a:solidFill>
                <a:latin typeface="微软雅黑" pitchFamily="34" charset="-122"/>
                <a:ea typeface="微软雅黑" pitchFamily="34" charset="-122"/>
              </a:rPr>
              <a:t>然而，开发更先进的微服务</a:t>
            </a:r>
            <a:endParaRPr lang="zh-CN" altLang="en-US" sz="3600" b="1" spc="300" dirty="0">
              <a:solidFill>
                <a:srgbClr val="0E647C"/>
              </a:solidFill>
              <a:latin typeface="微软雅黑" pitchFamily="34" charset="-122"/>
              <a:ea typeface="微软雅黑" pitchFamily="34" charset="-122"/>
            </a:endParaRPr>
          </a:p>
        </p:txBody>
      </p:sp>
    </p:spTree>
    <p:extLst>
      <p:ext uri="{BB962C8B-B14F-4D97-AF65-F5344CB8AC3E}">
        <p14:creationId xmlns:p14="http://schemas.microsoft.com/office/powerpoint/2010/main" val="30743207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331640" y="1203598"/>
            <a:ext cx="1554480" cy="1074420"/>
            <a:chOff x="619125" y="1514624"/>
            <a:chExt cx="2072640" cy="1432560"/>
          </a:xfrm>
        </p:grpSpPr>
        <p:sp>
          <p:nvSpPr>
            <p:cNvPr id="8" name="圆角矩形 7"/>
            <p:cNvSpPr/>
            <p:nvPr/>
          </p:nvSpPr>
          <p:spPr bwMode="auto">
            <a:xfrm>
              <a:off x="619125" y="1514624"/>
              <a:ext cx="2072640" cy="1432560"/>
            </a:xfrm>
            <a:prstGeom prst="roundRect">
              <a:avLst/>
            </a:prstGeom>
            <a:solidFill>
              <a:schemeClr val="accent2">
                <a:lumMod val="60000"/>
                <a:lumOff val="40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endParaRPr lang="zh-CN" altLang="en-US" sz="1000" b="1" dirty="0">
                <a:solidFill>
                  <a:schemeClr val="accent6"/>
                </a:solidFill>
                <a:latin typeface="微软雅黑" panose="020B0503020204020204" pitchFamily="34" charset="-122"/>
                <a:ea typeface="微软雅黑" panose="020B0503020204020204" pitchFamily="34" charset="-122"/>
              </a:endParaRPr>
            </a:p>
          </p:txBody>
        </p:sp>
        <p:sp>
          <p:nvSpPr>
            <p:cNvPr id="9" name="圆角矩形 8"/>
            <p:cNvSpPr/>
            <p:nvPr/>
          </p:nvSpPr>
          <p:spPr bwMode="auto">
            <a:xfrm>
              <a:off x="738211" y="1895624"/>
              <a:ext cx="843868" cy="411480"/>
            </a:xfrm>
            <a:prstGeom prst="roundRect">
              <a:avLst/>
            </a:prstGeom>
            <a:solidFill>
              <a:srgbClr val="00B0F0"/>
            </a:solidFill>
            <a:ln>
              <a:solidFill>
                <a:srgbClr val="00B0F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000" dirty="0">
                  <a:solidFill>
                    <a:schemeClr val="tx1"/>
                  </a:solidFill>
                  <a:latin typeface="微软雅黑" panose="020B0503020204020204" pitchFamily="34" charset="-122"/>
                  <a:ea typeface="微软雅黑" panose="020B0503020204020204" pitchFamily="34" charset="-122"/>
                </a:rPr>
                <a:t>API</a:t>
              </a: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10" name="圆角矩形 9"/>
            <p:cNvSpPr/>
            <p:nvPr/>
          </p:nvSpPr>
          <p:spPr bwMode="auto">
            <a:xfrm>
              <a:off x="1728811" y="1880384"/>
              <a:ext cx="843868" cy="426720"/>
            </a:xfrm>
            <a:prstGeom prst="roundRect">
              <a:avLst/>
            </a:prstGeom>
            <a:solidFill>
              <a:schemeClr val="bg1">
                <a:lumMod val="65000"/>
              </a:schemeClr>
            </a:solidFill>
            <a:ln>
              <a:solidFill>
                <a:schemeClr val="bg2">
                  <a:lumMod val="7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000" dirty="0">
                  <a:solidFill>
                    <a:schemeClr val="tx1"/>
                  </a:solidFill>
                  <a:latin typeface="微软雅黑" panose="020B0503020204020204" pitchFamily="34" charset="-122"/>
                  <a:ea typeface="微软雅黑" panose="020B0503020204020204" pitchFamily="34" charset="-122"/>
                </a:rPr>
                <a:t>MGR</a:t>
              </a: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11" name="流程图: 磁盘 10"/>
            <p:cNvSpPr/>
            <p:nvPr/>
          </p:nvSpPr>
          <p:spPr bwMode="auto">
            <a:xfrm>
              <a:off x="1213485" y="2413784"/>
              <a:ext cx="899160" cy="441960"/>
            </a:xfrm>
            <a:prstGeom prst="flowChartMagneticDisk">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000" dirty="0">
                  <a:solidFill>
                    <a:schemeClr val="tx1"/>
                  </a:solidFill>
                  <a:latin typeface="微软雅黑" panose="020B0503020204020204" pitchFamily="34" charset="-122"/>
                  <a:ea typeface="微软雅黑" panose="020B0503020204020204" pitchFamily="34" charset="-122"/>
                </a:rPr>
                <a:t>DB</a:t>
              </a:r>
              <a:endParaRPr lang="zh-CN" altLang="en-US" sz="1000" dirty="0">
                <a:solidFill>
                  <a:schemeClr val="tx1"/>
                </a:solidFill>
                <a:latin typeface="微软雅黑" panose="020B0503020204020204" pitchFamily="34" charset="-122"/>
                <a:ea typeface="微软雅黑" panose="020B0503020204020204" pitchFamily="34" charset="-122"/>
              </a:endParaRPr>
            </a:p>
          </p:txBody>
        </p:sp>
        <p:cxnSp>
          <p:nvCxnSpPr>
            <p:cNvPr id="12" name="肘形连接符 11"/>
            <p:cNvCxnSpPr>
              <a:endCxn id="11" idx="2"/>
            </p:cNvCxnSpPr>
            <p:nvPr/>
          </p:nvCxnSpPr>
          <p:spPr bwMode="auto">
            <a:xfrm rot="16200000" flipH="1">
              <a:off x="904875" y="2326154"/>
              <a:ext cx="327660" cy="289560"/>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13" name="肘形连接符 12"/>
            <p:cNvCxnSpPr>
              <a:endCxn id="11" idx="4"/>
            </p:cNvCxnSpPr>
            <p:nvPr/>
          </p:nvCxnSpPr>
          <p:spPr bwMode="auto">
            <a:xfrm rot="5400000">
              <a:off x="2085975" y="2333774"/>
              <a:ext cx="327660" cy="274320"/>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14" name="矩形 13"/>
            <p:cNvSpPr/>
            <p:nvPr/>
          </p:nvSpPr>
          <p:spPr>
            <a:xfrm>
              <a:off x="651684" y="1542425"/>
              <a:ext cx="917345" cy="338555"/>
            </a:xfrm>
            <a:prstGeom prst="rect">
              <a:avLst/>
            </a:prstGeom>
          </p:spPr>
          <p:txBody>
            <a:bodyPr wrap="none">
              <a:spAutoFit/>
            </a:bodyPr>
            <a:lstStyle/>
            <a:p>
              <a:pPr eaLnBrk="1" hangingPunct="1"/>
              <a:r>
                <a:rPr lang="zh-CN" altLang="en-US" sz="1000" b="1" dirty="0">
                  <a:latin typeface="微软雅黑" panose="020B0503020204020204" pitchFamily="34" charset="-122"/>
                  <a:ea typeface="微软雅黑" panose="020B0503020204020204" pitchFamily="34" charset="-122"/>
                </a:rPr>
                <a:t>微服务 </a:t>
              </a:r>
              <a:r>
                <a:rPr lang="en-US" altLang="zh-CN" sz="1000" b="1" dirty="0">
                  <a:latin typeface="微软雅黑" panose="020B0503020204020204" pitchFamily="34" charset="-122"/>
                  <a:ea typeface="微软雅黑" panose="020B0503020204020204" pitchFamily="34" charset="-122"/>
                </a:rPr>
                <a:t>1</a:t>
              </a:r>
              <a:endParaRPr lang="zh-CN" altLang="en-US" sz="1000" b="1" dirty="0">
                <a:latin typeface="微软雅黑" panose="020B0503020204020204" pitchFamily="34" charset="-122"/>
                <a:ea typeface="微软雅黑" panose="020B0503020204020204" pitchFamily="34" charset="-122"/>
              </a:endParaRPr>
            </a:p>
          </p:txBody>
        </p:sp>
      </p:grpSp>
      <p:sp>
        <p:nvSpPr>
          <p:cNvPr id="16" name="矩形 15"/>
          <p:cNvSpPr/>
          <p:nvPr/>
        </p:nvSpPr>
        <p:spPr>
          <a:xfrm>
            <a:off x="3537512" y="1669424"/>
            <a:ext cx="4874557" cy="2585323"/>
          </a:xfrm>
          <a:prstGeom prst="rect">
            <a:avLst/>
          </a:prstGeom>
          <a:ln>
            <a:solidFill>
              <a:srgbClr val="0E647C"/>
            </a:solidFill>
          </a:ln>
        </p:spPr>
        <p:txBody>
          <a:bodyPr wrap="square">
            <a:spAutoFit/>
          </a:bodyPr>
          <a:lstStyle/>
          <a:p>
            <a:pPr marL="257175" indent="-257175">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步骤一：微服务</a:t>
            </a:r>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和</a:t>
            </a:r>
            <a:r>
              <a:rPr lang="en-US" altLang="zh-CN" sz="1200" dirty="0">
                <a:latin typeface="微软雅黑" panose="020B0503020204020204" pitchFamily="34" charset="-122"/>
                <a:ea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rPr>
              <a:t>启动时，将自身的</a:t>
            </a:r>
            <a:r>
              <a:rPr lang="en-US" altLang="zh-CN" sz="1200" dirty="0">
                <a:latin typeface="微软雅黑" panose="020B0503020204020204" pitchFamily="34" charset="-122"/>
                <a:ea typeface="微软雅黑" panose="020B0503020204020204" pitchFamily="34" charset="-122"/>
              </a:rPr>
              <a:t>IP</a:t>
            </a:r>
            <a:r>
              <a:rPr lang="zh-CN" altLang="en-US" sz="1200" dirty="0">
                <a:latin typeface="微软雅黑" panose="020B0503020204020204" pitchFamily="34" charset="-122"/>
                <a:ea typeface="微软雅黑" panose="020B0503020204020204" pitchFamily="34" charset="-122"/>
              </a:rPr>
              <a:t>和端口告诉注册中心</a:t>
            </a:r>
            <a:endParaRPr lang="en-US" altLang="zh-CN" sz="1200" dirty="0">
              <a:latin typeface="微软雅黑" panose="020B0503020204020204" pitchFamily="34" charset="-122"/>
              <a:ea typeface="微软雅黑" panose="020B0503020204020204" pitchFamily="34" charset="-122"/>
            </a:endParaRPr>
          </a:p>
          <a:p>
            <a:pPr marL="257175" indent="-257175">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步骤二：微服务</a:t>
            </a:r>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和</a:t>
            </a:r>
            <a:r>
              <a:rPr lang="en-US" altLang="zh-CN" sz="1200" dirty="0">
                <a:latin typeface="微软雅黑" panose="020B0503020204020204" pitchFamily="34" charset="-122"/>
                <a:ea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rPr>
              <a:t>从注册中心拉取到所有微服务的</a:t>
            </a:r>
            <a:r>
              <a:rPr lang="en-US" altLang="zh-CN" sz="1200" dirty="0">
                <a:latin typeface="微软雅黑" panose="020B0503020204020204" pitchFamily="34" charset="-122"/>
                <a:ea typeface="微软雅黑" panose="020B0503020204020204" pitchFamily="34" charset="-122"/>
              </a:rPr>
              <a:t>IP</a:t>
            </a:r>
            <a:r>
              <a:rPr lang="zh-CN" altLang="en-US" sz="1200" dirty="0">
                <a:latin typeface="微软雅黑" panose="020B0503020204020204" pitchFamily="34" charset="-122"/>
                <a:ea typeface="微软雅黑" panose="020B0503020204020204" pitchFamily="34" charset="-122"/>
              </a:rPr>
              <a:t>和端口</a:t>
            </a:r>
            <a:endParaRPr lang="en-US" altLang="zh-CN" sz="1200" dirty="0">
              <a:latin typeface="微软雅黑" panose="020B0503020204020204" pitchFamily="34" charset="-122"/>
              <a:ea typeface="微软雅黑" panose="020B0503020204020204" pitchFamily="34" charset="-122"/>
            </a:endParaRPr>
          </a:p>
          <a:p>
            <a:pPr marL="257175" indent="-257175">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步骤三：微服务</a:t>
            </a:r>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直接通过</a:t>
            </a:r>
            <a:r>
              <a:rPr lang="en-US" altLang="zh-CN" sz="1200" dirty="0">
                <a:latin typeface="微软雅黑" panose="020B0503020204020204" pitchFamily="34" charset="-122"/>
                <a:ea typeface="微软雅黑" panose="020B0503020204020204" pitchFamily="34" charset="-122"/>
              </a:rPr>
              <a:t>IP</a:t>
            </a:r>
            <a:r>
              <a:rPr lang="zh-CN" altLang="en-US" sz="1200" dirty="0">
                <a:latin typeface="微软雅黑" panose="020B0503020204020204" pitchFamily="34" charset="-122"/>
                <a:ea typeface="微软雅黑" panose="020B0503020204020204" pitchFamily="34" charset="-122"/>
              </a:rPr>
              <a:t>和端口调用微服务</a:t>
            </a:r>
            <a:r>
              <a:rPr lang="en-US" altLang="zh-CN" sz="1200" dirty="0">
                <a:latin typeface="微软雅黑" panose="020B0503020204020204" pitchFamily="34" charset="-122"/>
                <a:ea typeface="微软雅黑" panose="020B0503020204020204" pitchFamily="34" charset="-122"/>
              </a:rPr>
              <a:t>2</a:t>
            </a:r>
          </a:p>
          <a:p>
            <a:pPr marL="214313" indent="-214313">
              <a:lnSpc>
                <a:spcPct val="150000"/>
              </a:lnSpc>
              <a:buFont typeface="Wingdings" panose="05000000000000000000" pitchFamily="2" charset="2"/>
              <a:buChar char="Ø"/>
            </a:pPr>
            <a:endParaRPr lang="en-US" altLang="zh-CN" sz="1200" dirty="0">
              <a:latin typeface="微软雅黑" panose="020B0503020204020204" pitchFamily="34" charset="-122"/>
              <a:ea typeface="微软雅黑" panose="020B0503020204020204" pitchFamily="34" charset="-122"/>
            </a:endParaRPr>
          </a:p>
          <a:p>
            <a:pPr>
              <a:lnSpc>
                <a:spcPct val="150000"/>
              </a:lnSpc>
            </a:pPr>
            <a:r>
              <a:rPr lang="zh-CN" altLang="en-US" sz="1200" dirty="0">
                <a:latin typeface="微软雅黑" panose="020B0503020204020204" pitchFamily="34" charset="-122"/>
                <a:ea typeface="微软雅黑" panose="020B0503020204020204" pitchFamily="34" charset="-122"/>
              </a:rPr>
              <a:t>注意：</a:t>
            </a:r>
            <a:endParaRPr lang="en-US" altLang="zh-CN" sz="1200" dirty="0">
              <a:latin typeface="微软雅黑" panose="020B0503020204020204" pitchFamily="34" charset="-122"/>
              <a:ea typeface="微软雅黑" panose="020B0503020204020204" pitchFamily="34" charset="-122"/>
            </a:endParaRPr>
          </a:p>
          <a:p>
            <a:pPr marL="214313" indent="-214313">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微服务</a:t>
            </a:r>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需要获取微服务</a:t>
            </a:r>
            <a:r>
              <a:rPr lang="en-US" altLang="zh-CN" sz="1200" dirty="0">
                <a:latin typeface="微软雅黑" panose="020B0503020204020204" pitchFamily="34" charset="-122"/>
                <a:ea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rPr>
              <a:t>的数据时，应该调用微服务</a:t>
            </a:r>
            <a:r>
              <a:rPr lang="en-US" altLang="zh-CN" sz="1200" dirty="0">
                <a:latin typeface="微软雅黑" panose="020B0503020204020204" pitchFamily="34" charset="-122"/>
                <a:ea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rPr>
              <a:t>的</a:t>
            </a:r>
            <a:r>
              <a:rPr lang="en-US" altLang="zh-CN" sz="1200" dirty="0">
                <a:latin typeface="微软雅黑" panose="020B0503020204020204" pitchFamily="34" charset="-122"/>
                <a:ea typeface="微软雅黑" panose="020B0503020204020204" pitchFamily="34" charset="-122"/>
              </a:rPr>
              <a:t>API</a:t>
            </a:r>
            <a:r>
              <a:rPr lang="zh-CN" altLang="en-US" sz="1200" dirty="0">
                <a:latin typeface="微软雅黑" panose="020B0503020204020204" pitchFamily="34" charset="-122"/>
                <a:ea typeface="微软雅黑" panose="020B0503020204020204" pitchFamily="34" charset="-122"/>
              </a:rPr>
              <a:t>，不得直接访问微服务</a:t>
            </a:r>
            <a:r>
              <a:rPr lang="en-US" altLang="zh-CN" sz="1200" dirty="0">
                <a:latin typeface="微软雅黑" panose="020B0503020204020204" pitchFamily="34" charset="-122"/>
                <a:ea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rPr>
              <a:t>的数据库</a:t>
            </a:r>
            <a:endParaRPr lang="en-US" altLang="zh-CN" sz="1200" dirty="0">
              <a:latin typeface="微软雅黑" panose="020B0503020204020204" pitchFamily="34" charset="-122"/>
              <a:ea typeface="微软雅黑" panose="020B0503020204020204" pitchFamily="34" charset="-122"/>
            </a:endParaRPr>
          </a:p>
          <a:p>
            <a:pPr marL="214313" indent="-214313">
              <a:lnSpc>
                <a:spcPct val="150000"/>
              </a:lnSpc>
              <a:buFont typeface="Wingdings" panose="05000000000000000000" pitchFamily="2" charset="2"/>
              <a:buChar char="Ø"/>
            </a:pPr>
            <a:r>
              <a:rPr lang="en-US" altLang="zh-CN" sz="1200" dirty="0">
                <a:latin typeface="微软雅黑" panose="020B0503020204020204" pitchFamily="34" charset="-122"/>
                <a:ea typeface="微软雅黑" panose="020B0503020204020204" pitchFamily="34" charset="-122"/>
              </a:rPr>
              <a:t>API</a:t>
            </a:r>
            <a:r>
              <a:rPr lang="zh-CN" altLang="en-US" sz="1200" dirty="0">
                <a:latin typeface="微软雅黑" panose="020B0503020204020204" pitchFamily="34" charset="-122"/>
                <a:ea typeface="微软雅黑" panose="020B0503020204020204" pitchFamily="34" charset="-122"/>
              </a:rPr>
              <a:t>调用失败时，会自动重试指定的次数，默认</a:t>
            </a:r>
            <a:r>
              <a:rPr lang="en-US" altLang="zh-CN" sz="1200" dirty="0">
                <a:latin typeface="微软雅黑" panose="020B0503020204020204" pitchFamily="34" charset="-122"/>
                <a:ea typeface="微软雅黑" panose="020B0503020204020204" pitchFamily="34" charset="-122"/>
              </a:rPr>
              <a:t>3</a:t>
            </a:r>
            <a:r>
              <a:rPr lang="zh-CN" altLang="en-US" sz="1200" dirty="0">
                <a:latin typeface="微软雅黑" panose="020B0503020204020204" pitchFamily="34" charset="-122"/>
                <a:ea typeface="微软雅黑" panose="020B0503020204020204" pitchFamily="34" charset="-122"/>
              </a:rPr>
              <a:t>次</a:t>
            </a:r>
            <a:endParaRPr lang="en-US" altLang="zh-CN" sz="1200" dirty="0">
              <a:latin typeface="微软雅黑" panose="020B0503020204020204" pitchFamily="34" charset="-122"/>
              <a:ea typeface="微软雅黑" panose="020B0503020204020204" pitchFamily="34" charset="-122"/>
            </a:endParaRPr>
          </a:p>
          <a:p>
            <a:pPr marL="214313" indent="-214313">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如果</a:t>
            </a:r>
            <a:r>
              <a:rPr lang="en-US" altLang="zh-CN" sz="1200" dirty="0">
                <a:latin typeface="微软雅黑" panose="020B0503020204020204" pitchFamily="34" charset="-122"/>
                <a:ea typeface="微软雅黑" panose="020B0503020204020204" pitchFamily="34" charset="-122"/>
              </a:rPr>
              <a:t>API</a:t>
            </a:r>
            <a:r>
              <a:rPr lang="zh-CN" altLang="en-US" sz="1200" dirty="0">
                <a:latin typeface="微软雅黑" panose="020B0503020204020204" pitchFamily="34" charset="-122"/>
                <a:ea typeface="微软雅黑" panose="020B0503020204020204" pitchFamily="34" charset="-122"/>
              </a:rPr>
              <a:t>需要对外网暴露，则需要</a:t>
            </a:r>
            <a:r>
              <a:rPr lang="en-US" altLang="zh-CN" sz="1200" dirty="0">
                <a:latin typeface="微软雅黑" panose="020B0503020204020204" pitchFamily="34" charset="-122"/>
                <a:ea typeface="微软雅黑" panose="020B0503020204020204" pitchFamily="34" charset="-122"/>
              </a:rPr>
              <a:t>API</a:t>
            </a:r>
            <a:r>
              <a:rPr lang="zh-CN" altLang="en-US" sz="1200" dirty="0">
                <a:latin typeface="微软雅黑" panose="020B0503020204020204" pitchFamily="34" charset="-122"/>
                <a:ea typeface="微软雅黑" panose="020B0503020204020204" pitchFamily="34" charset="-122"/>
              </a:rPr>
              <a:t>网关进行鉴权、统计</a:t>
            </a:r>
            <a:endParaRPr lang="en-US" altLang="zh-CN" sz="1200" dirty="0">
              <a:latin typeface="微软雅黑" panose="020B0503020204020204" pitchFamily="34" charset="-122"/>
              <a:ea typeface="微软雅黑" panose="020B0503020204020204" pitchFamily="34" charset="-122"/>
            </a:endParaRPr>
          </a:p>
        </p:txBody>
      </p:sp>
      <p:grpSp>
        <p:nvGrpSpPr>
          <p:cNvPr id="17" name="组合 16"/>
          <p:cNvGrpSpPr/>
          <p:nvPr/>
        </p:nvGrpSpPr>
        <p:grpSpPr>
          <a:xfrm>
            <a:off x="1330789" y="2887618"/>
            <a:ext cx="1554480" cy="1074420"/>
            <a:chOff x="619125" y="1514624"/>
            <a:chExt cx="2072640" cy="1432560"/>
          </a:xfrm>
        </p:grpSpPr>
        <p:sp>
          <p:nvSpPr>
            <p:cNvPr id="18" name="圆角矩形 17"/>
            <p:cNvSpPr/>
            <p:nvPr/>
          </p:nvSpPr>
          <p:spPr bwMode="auto">
            <a:xfrm>
              <a:off x="619125" y="1514624"/>
              <a:ext cx="2072640" cy="1432560"/>
            </a:xfrm>
            <a:prstGeom prst="roundRect">
              <a:avLst/>
            </a:prstGeom>
            <a:solidFill>
              <a:schemeClr val="accent2">
                <a:lumMod val="60000"/>
                <a:lumOff val="40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endParaRPr lang="zh-CN" altLang="en-US" sz="1000" b="1" dirty="0">
                <a:solidFill>
                  <a:schemeClr val="accent6"/>
                </a:solidFill>
                <a:latin typeface="微软雅黑" panose="020B0503020204020204" pitchFamily="34" charset="-122"/>
                <a:ea typeface="微软雅黑" panose="020B0503020204020204" pitchFamily="34" charset="-122"/>
              </a:endParaRPr>
            </a:p>
          </p:txBody>
        </p:sp>
        <p:sp>
          <p:nvSpPr>
            <p:cNvPr id="19" name="圆角矩形 18"/>
            <p:cNvSpPr/>
            <p:nvPr/>
          </p:nvSpPr>
          <p:spPr bwMode="auto">
            <a:xfrm>
              <a:off x="738211" y="1895624"/>
              <a:ext cx="843868" cy="411480"/>
            </a:xfrm>
            <a:prstGeom prst="roundRect">
              <a:avLst/>
            </a:prstGeom>
            <a:solidFill>
              <a:srgbClr val="00B0F0"/>
            </a:solidFill>
            <a:ln>
              <a:solidFill>
                <a:srgbClr val="00B0F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000" dirty="0">
                  <a:solidFill>
                    <a:schemeClr val="tx1"/>
                  </a:solidFill>
                  <a:latin typeface="微软雅黑" panose="020B0503020204020204" pitchFamily="34" charset="-122"/>
                  <a:ea typeface="微软雅黑" panose="020B0503020204020204" pitchFamily="34" charset="-122"/>
                </a:rPr>
                <a:t>API</a:t>
              </a: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20" name="圆角矩形 19"/>
            <p:cNvSpPr/>
            <p:nvPr/>
          </p:nvSpPr>
          <p:spPr bwMode="auto">
            <a:xfrm>
              <a:off x="1728811" y="1880384"/>
              <a:ext cx="843868" cy="426720"/>
            </a:xfrm>
            <a:prstGeom prst="roundRect">
              <a:avLst/>
            </a:prstGeom>
            <a:solidFill>
              <a:schemeClr val="bg1">
                <a:lumMod val="65000"/>
              </a:schemeClr>
            </a:solidFill>
            <a:ln>
              <a:solidFill>
                <a:schemeClr val="bg2">
                  <a:lumMod val="7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000" dirty="0">
                  <a:solidFill>
                    <a:schemeClr val="tx1"/>
                  </a:solidFill>
                  <a:latin typeface="微软雅黑" panose="020B0503020204020204" pitchFamily="34" charset="-122"/>
                  <a:ea typeface="微软雅黑" panose="020B0503020204020204" pitchFamily="34" charset="-122"/>
                </a:rPr>
                <a:t>MGR</a:t>
              </a: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21" name="流程图: 磁盘 20"/>
            <p:cNvSpPr/>
            <p:nvPr/>
          </p:nvSpPr>
          <p:spPr bwMode="auto">
            <a:xfrm>
              <a:off x="1213485" y="2413784"/>
              <a:ext cx="899160" cy="441960"/>
            </a:xfrm>
            <a:prstGeom prst="flowChartMagneticDisk">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000" dirty="0">
                  <a:solidFill>
                    <a:schemeClr val="tx1"/>
                  </a:solidFill>
                  <a:latin typeface="微软雅黑" panose="020B0503020204020204" pitchFamily="34" charset="-122"/>
                  <a:ea typeface="微软雅黑" panose="020B0503020204020204" pitchFamily="34" charset="-122"/>
                </a:rPr>
                <a:t>DB</a:t>
              </a:r>
              <a:endParaRPr lang="zh-CN" altLang="en-US" sz="1000" dirty="0">
                <a:solidFill>
                  <a:schemeClr val="tx1"/>
                </a:solidFill>
                <a:latin typeface="微软雅黑" panose="020B0503020204020204" pitchFamily="34" charset="-122"/>
                <a:ea typeface="微软雅黑" panose="020B0503020204020204" pitchFamily="34" charset="-122"/>
              </a:endParaRPr>
            </a:p>
          </p:txBody>
        </p:sp>
        <p:cxnSp>
          <p:nvCxnSpPr>
            <p:cNvPr id="22" name="肘形连接符 21"/>
            <p:cNvCxnSpPr>
              <a:endCxn id="21" idx="2"/>
            </p:cNvCxnSpPr>
            <p:nvPr/>
          </p:nvCxnSpPr>
          <p:spPr bwMode="auto">
            <a:xfrm rot="16200000" flipH="1">
              <a:off x="904875" y="2326154"/>
              <a:ext cx="327660" cy="289560"/>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23" name="肘形连接符 22"/>
            <p:cNvCxnSpPr>
              <a:endCxn id="21" idx="4"/>
            </p:cNvCxnSpPr>
            <p:nvPr/>
          </p:nvCxnSpPr>
          <p:spPr bwMode="auto">
            <a:xfrm rot="5400000">
              <a:off x="2085975" y="2333774"/>
              <a:ext cx="327660" cy="274320"/>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24" name="矩形 23"/>
            <p:cNvSpPr/>
            <p:nvPr/>
          </p:nvSpPr>
          <p:spPr>
            <a:xfrm>
              <a:off x="651684" y="1542425"/>
              <a:ext cx="917345" cy="338555"/>
            </a:xfrm>
            <a:prstGeom prst="rect">
              <a:avLst/>
            </a:prstGeom>
          </p:spPr>
          <p:txBody>
            <a:bodyPr wrap="none">
              <a:spAutoFit/>
            </a:bodyPr>
            <a:lstStyle/>
            <a:p>
              <a:pPr eaLnBrk="1" hangingPunct="1"/>
              <a:r>
                <a:rPr lang="zh-CN" altLang="en-US" sz="1000" b="1" dirty="0">
                  <a:latin typeface="微软雅黑" panose="020B0503020204020204" pitchFamily="34" charset="-122"/>
                  <a:ea typeface="微软雅黑" panose="020B0503020204020204" pitchFamily="34" charset="-122"/>
                </a:rPr>
                <a:t>微服务 </a:t>
              </a:r>
              <a:r>
                <a:rPr lang="en-US" altLang="zh-CN" sz="1000" b="1" dirty="0">
                  <a:latin typeface="微软雅黑" panose="020B0503020204020204" pitchFamily="34" charset="-122"/>
                  <a:ea typeface="微软雅黑" panose="020B0503020204020204" pitchFamily="34" charset="-122"/>
                </a:rPr>
                <a:t>2</a:t>
              </a:r>
              <a:endParaRPr lang="zh-CN" altLang="en-US" sz="1000" b="1" dirty="0">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1351744" y="4254747"/>
            <a:ext cx="1495205" cy="807371"/>
            <a:chOff x="776556" y="5426069"/>
            <a:chExt cx="1993606" cy="1076494"/>
          </a:xfrm>
        </p:grpSpPr>
        <p:sp>
          <p:nvSpPr>
            <p:cNvPr id="26" name="圆角矩形 25"/>
            <p:cNvSpPr/>
            <p:nvPr/>
          </p:nvSpPr>
          <p:spPr bwMode="auto">
            <a:xfrm>
              <a:off x="776556" y="5426069"/>
              <a:ext cx="1993606" cy="1076494"/>
            </a:xfrm>
            <a:prstGeom prst="roundRect">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endParaRPr lang="zh-CN" altLang="en-US" sz="1000" b="1" dirty="0">
                <a:solidFill>
                  <a:schemeClr val="accent6"/>
                </a:solidFill>
                <a:latin typeface="微软雅黑" panose="020B0503020204020204" pitchFamily="34" charset="-122"/>
                <a:ea typeface="微软雅黑" panose="020B0503020204020204" pitchFamily="34" charset="-122"/>
              </a:endParaRPr>
            </a:p>
          </p:txBody>
        </p:sp>
        <p:sp>
          <p:nvSpPr>
            <p:cNvPr id="27" name="圆角矩形 26"/>
            <p:cNvSpPr/>
            <p:nvPr/>
          </p:nvSpPr>
          <p:spPr bwMode="auto">
            <a:xfrm>
              <a:off x="1111112" y="5906009"/>
              <a:ext cx="1341877" cy="411480"/>
            </a:xfrm>
            <a:prstGeom prst="roundRect">
              <a:avLst/>
            </a:prstGeom>
            <a:solidFill>
              <a:schemeClr val="accent2">
                <a:lumMod val="20000"/>
                <a:lumOff val="80000"/>
              </a:schemeClr>
            </a:solidFill>
            <a:ln>
              <a:solidFill>
                <a:schemeClr val="accent2">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zh-CN" altLang="en-US" sz="1000" dirty="0">
                  <a:solidFill>
                    <a:schemeClr val="tx1"/>
                  </a:solidFill>
                  <a:latin typeface="微软雅黑" panose="020B0503020204020204" pitchFamily="34" charset="-122"/>
                  <a:ea typeface="微软雅黑" panose="020B0503020204020204" pitchFamily="34" charset="-122"/>
                </a:rPr>
                <a:t>注册中心</a:t>
              </a:r>
            </a:p>
          </p:txBody>
        </p:sp>
        <p:sp>
          <p:nvSpPr>
            <p:cNvPr id="30" name="文本框 29"/>
            <p:cNvSpPr txBox="1"/>
            <p:nvPr/>
          </p:nvSpPr>
          <p:spPr>
            <a:xfrm>
              <a:off x="857164" y="5526716"/>
              <a:ext cx="1326916" cy="338554"/>
            </a:xfrm>
            <a:prstGeom prst="rect">
              <a:avLst/>
            </a:prstGeom>
            <a:noFill/>
          </p:spPr>
          <p:txBody>
            <a:bodyPr vert="horz" wrap="square" rtlCol="0">
              <a:spAutoFit/>
            </a:bodyPr>
            <a:lstStyle/>
            <a:p>
              <a:r>
                <a:rPr lang="zh-CN" altLang="en-US" sz="1000" b="1" dirty="0">
                  <a:latin typeface="微软雅黑" panose="020B0503020204020204" pitchFamily="34" charset="-122"/>
                  <a:ea typeface="微软雅黑" panose="020B0503020204020204" pitchFamily="34" charset="-122"/>
                </a:rPr>
                <a:t>公共组件</a:t>
              </a:r>
            </a:p>
          </p:txBody>
        </p:sp>
      </p:grpSp>
      <p:cxnSp>
        <p:nvCxnSpPr>
          <p:cNvPr id="6" name="曲线连接符 5"/>
          <p:cNvCxnSpPr>
            <a:stCxn id="9" idx="1"/>
            <a:endCxn id="27" idx="1"/>
          </p:cNvCxnSpPr>
          <p:nvPr/>
        </p:nvCxnSpPr>
        <p:spPr bwMode="auto">
          <a:xfrm rot="10800000" flipH="1" flipV="1">
            <a:off x="1420955" y="1643652"/>
            <a:ext cx="181706" cy="3125354"/>
          </a:xfrm>
          <a:prstGeom prst="curvedConnector3">
            <a:avLst>
              <a:gd name="adj1" fmla="val -631134"/>
            </a:avLst>
          </a:prstGeom>
          <a:solidFill>
            <a:schemeClr val="accent1"/>
          </a:solidFill>
          <a:ln w="9525" cap="flat" cmpd="sng" algn="ctr">
            <a:solidFill>
              <a:srgbClr val="C00000"/>
            </a:solidFill>
            <a:prstDash val="solid"/>
            <a:round/>
            <a:headEnd type="none" w="med" len="med"/>
            <a:tailEnd type="triangle"/>
          </a:ln>
          <a:effectLst/>
        </p:spPr>
      </p:cxnSp>
      <p:cxnSp>
        <p:nvCxnSpPr>
          <p:cNvPr id="31" name="曲线连接符 30"/>
          <p:cNvCxnSpPr>
            <a:stCxn id="19" idx="1"/>
            <a:endCxn id="27" idx="1"/>
          </p:cNvCxnSpPr>
          <p:nvPr/>
        </p:nvCxnSpPr>
        <p:spPr bwMode="auto">
          <a:xfrm rot="10800000" flipH="1" flipV="1">
            <a:off x="1420103" y="3327672"/>
            <a:ext cx="182558" cy="1441334"/>
          </a:xfrm>
          <a:prstGeom prst="curvedConnector3">
            <a:avLst>
              <a:gd name="adj1" fmla="val -394446"/>
            </a:avLst>
          </a:prstGeom>
          <a:solidFill>
            <a:schemeClr val="accent1"/>
          </a:solidFill>
          <a:ln w="9525" cap="flat" cmpd="sng" algn="ctr">
            <a:solidFill>
              <a:srgbClr val="C00000"/>
            </a:solidFill>
            <a:prstDash val="solid"/>
            <a:round/>
            <a:headEnd type="none" w="med" len="med"/>
            <a:tailEnd type="triangle"/>
          </a:ln>
          <a:effectLst/>
        </p:spPr>
      </p:cxnSp>
      <p:cxnSp>
        <p:nvCxnSpPr>
          <p:cNvPr id="36" name="曲线连接符 35"/>
          <p:cNvCxnSpPr>
            <a:stCxn id="9" idx="1"/>
            <a:endCxn id="27" idx="1"/>
          </p:cNvCxnSpPr>
          <p:nvPr/>
        </p:nvCxnSpPr>
        <p:spPr bwMode="auto">
          <a:xfrm rot="10800000" flipH="1" flipV="1">
            <a:off x="1420955" y="1643652"/>
            <a:ext cx="181706" cy="3125354"/>
          </a:xfrm>
          <a:prstGeom prst="curvedConnector3">
            <a:avLst>
              <a:gd name="adj1" fmla="val -329197"/>
            </a:avLst>
          </a:prstGeom>
          <a:solidFill>
            <a:schemeClr val="accent1"/>
          </a:solidFill>
          <a:ln w="9525" cap="flat" cmpd="sng" algn="ctr">
            <a:solidFill>
              <a:srgbClr val="00B050"/>
            </a:solidFill>
            <a:prstDash val="solid"/>
            <a:round/>
            <a:headEnd type="none" w="med" len="med"/>
            <a:tailEnd type="triangle"/>
          </a:ln>
          <a:effectLst/>
        </p:spPr>
      </p:cxnSp>
      <p:cxnSp>
        <p:nvCxnSpPr>
          <p:cNvPr id="40" name="曲线连接符 39"/>
          <p:cNvCxnSpPr>
            <a:stCxn id="19" idx="1"/>
            <a:endCxn id="27" idx="1"/>
          </p:cNvCxnSpPr>
          <p:nvPr/>
        </p:nvCxnSpPr>
        <p:spPr bwMode="auto">
          <a:xfrm rot="10800000" flipH="1" flipV="1">
            <a:off x="1420103" y="3327672"/>
            <a:ext cx="182558" cy="1441334"/>
          </a:xfrm>
          <a:prstGeom prst="curvedConnector3">
            <a:avLst>
              <a:gd name="adj1" fmla="val -210789"/>
            </a:avLst>
          </a:prstGeom>
          <a:solidFill>
            <a:schemeClr val="accent1"/>
          </a:solidFill>
          <a:ln w="9525" cap="flat" cmpd="sng" algn="ctr">
            <a:solidFill>
              <a:srgbClr val="00B050"/>
            </a:solidFill>
            <a:prstDash val="solid"/>
            <a:round/>
            <a:headEnd type="none" w="med" len="med"/>
            <a:tailEnd type="triangle"/>
          </a:ln>
          <a:effectLst/>
        </p:spPr>
      </p:cxnSp>
      <p:cxnSp>
        <p:nvCxnSpPr>
          <p:cNvPr id="43" name="直接箭头连接符 42"/>
          <p:cNvCxnSpPr>
            <a:stCxn id="9" idx="2"/>
            <a:endCxn id="19" idx="0"/>
          </p:cNvCxnSpPr>
          <p:nvPr/>
        </p:nvCxnSpPr>
        <p:spPr bwMode="auto">
          <a:xfrm flipH="1">
            <a:off x="1736555" y="1797958"/>
            <a:ext cx="851" cy="1375410"/>
          </a:xfrm>
          <a:prstGeom prst="straightConnector1">
            <a:avLst/>
          </a:prstGeom>
          <a:solidFill>
            <a:schemeClr val="accent1"/>
          </a:solidFill>
          <a:ln w="9525" cap="flat" cmpd="sng" algn="ctr">
            <a:solidFill>
              <a:schemeClr val="accent2">
                <a:lumMod val="75000"/>
              </a:schemeClr>
            </a:solidFill>
            <a:prstDash val="solid"/>
            <a:round/>
            <a:headEnd type="none" w="med" len="med"/>
            <a:tailEnd type="triangle"/>
          </a:ln>
          <a:effectLst/>
        </p:spPr>
      </p:cxnSp>
      <p:sp>
        <p:nvSpPr>
          <p:cNvPr id="48" name="七边形 47"/>
          <p:cNvSpPr/>
          <p:nvPr/>
        </p:nvSpPr>
        <p:spPr bwMode="auto">
          <a:xfrm>
            <a:off x="470586" y="2048847"/>
            <a:ext cx="298125" cy="321182"/>
          </a:xfrm>
          <a:prstGeom prst="heptagon">
            <a:avLst/>
          </a:prstGeom>
          <a:solidFill>
            <a:srgbClr val="C00000"/>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r>
              <a:rPr lang="en-US" altLang="zh-CN" sz="1000" dirty="0">
                <a:solidFill>
                  <a:schemeClr val="bg1"/>
                </a:solidFill>
                <a:latin typeface="微软雅黑" panose="020B0503020204020204" pitchFamily="34" charset="-122"/>
                <a:ea typeface="微软雅黑" panose="020B0503020204020204" pitchFamily="34" charset="-122"/>
              </a:rPr>
              <a:t>1</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54" name="七边形 53"/>
          <p:cNvSpPr/>
          <p:nvPr/>
        </p:nvSpPr>
        <p:spPr bwMode="auto">
          <a:xfrm>
            <a:off x="769534" y="2345616"/>
            <a:ext cx="298125" cy="321182"/>
          </a:xfrm>
          <a:prstGeom prst="heptagon">
            <a:avLst/>
          </a:prstGeom>
          <a:solidFill>
            <a:srgbClr val="00B050"/>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r>
              <a:rPr lang="en-US" altLang="zh-CN" sz="1000" dirty="0">
                <a:solidFill>
                  <a:schemeClr val="bg1"/>
                </a:solidFill>
                <a:latin typeface="微软雅黑" panose="020B0503020204020204" pitchFamily="34" charset="-122"/>
                <a:ea typeface="微软雅黑" panose="020B0503020204020204" pitchFamily="34" charset="-122"/>
              </a:rPr>
              <a:t>2</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55" name="七边形 54"/>
          <p:cNvSpPr/>
          <p:nvPr/>
        </p:nvSpPr>
        <p:spPr bwMode="auto">
          <a:xfrm>
            <a:off x="1737086" y="2417855"/>
            <a:ext cx="298125" cy="321182"/>
          </a:xfrm>
          <a:prstGeom prst="heptagon">
            <a:avLst/>
          </a:prstGeom>
          <a:solidFill>
            <a:schemeClr val="accent2">
              <a:lumMod val="75000"/>
            </a:schemeClr>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r>
              <a:rPr lang="en-US" altLang="zh-CN" sz="1000" dirty="0">
                <a:solidFill>
                  <a:schemeClr val="bg1"/>
                </a:solidFill>
                <a:latin typeface="微软雅黑" panose="020B0503020204020204" pitchFamily="34" charset="-122"/>
                <a:ea typeface="微软雅黑" panose="020B0503020204020204" pitchFamily="34" charset="-122"/>
              </a:rPr>
              <a:t>3</a:t>
            </a:r>
            <a:endParaRPr lang="zh-CN" altLang="en-US" sz="1000" dirty="0">
              <a:solidFill>
                <a:schemeClr val="bg1"/>
              </a:solidFill>
              <a:latin typeface="微软雅黑" panose="020B0503020204020204" pitchFamily="34" charset="-122"/>
              <a:ea typeface="微软雅黑" panose="020B0503020204020204" pitchFamily="34" charset="-122"/>
            </a:endParaRPr>
          </a:p>
        </p:txBody>
      </p:sp>
      <p:cxnSp>
        <p:nvCxnSpPr>
          <p:cNvPr id="56" name="直接箭头连接符 55"/>
          <p:cNvCxnSpPr>
            <a:stCxn id="10" idx="2"/>
            <a:endCxn id="19" idx="0"/>
          </p:cNvCxnSpPr>
          <p:nvPr/>
        </p:nvCxnSpPr>
        <p:spPr bwMode="auto">
          <a:xfrm flipH="1">
            <a:off x="1736555" y="1797958"/>
            <a:ext cx="743801" cy="1375410"/>
          </a:xfrm>
          <a:prstGeom prst="straightConnector1">
            <a:avLst/>
          </a:prstGeom>
          <a:solidFill>
            <a:schemeClr val="accent1"/>
          </a:solidFill>
          <a:ln w="9525" cap="flat" cmpd="sng" algn="ctr">
            <a:solidFill>
              <a:schemeClr val="accent2">
                <a:lumMod val="75000"/>
              </a:schemeClr>
            </a:solidFill>
            <a:prstDash val="solid"/>
            <a:round/>
            <a:headEnd type="none" w="med" len="med"/>
            <a:tailEnd type="triangle"/>
          </a:ln>
          <a:effectLst/>
        </p:spPr>
      </p:cxnSp>
      <p:sp>
        <p:nvSpPr>
          <p:cNvPr id="37" name="五边形 36"/>
          <p:cNvSpPr/>
          <p:nvPr/>
        </p:nvSpPr>
        <p:spPr>
          <a:xfrm>
            <a:off x="0" y="702348"/>
            <a:ext cx="2841632" cy="429823"/>
          </a:xfrm>
          <a:prstGeom prst="homePlate">
            <a:avLst/>
          </a:prstGeom>
          <a:ln>
            <a:noFill/>
          </a:ln>
        </p:spPr>
        <p:style>
          <a:lnRef idx="3">
            <a:schemeClr val="lt1"/>
          </a:lnRef>
          <a:fillRef idx="1">
            <a:schemeClr val="accent6"/>
          </a:fillRef>
          <a:effectRef idx="1">
            <a:schemeClr val="accent6"/>
          </a:effectRef>
          <a:fontRef idx="minor">
            <a:schemeClr val="lt1"/>
          </a:fontRef>
        </p:style>
        <p:txBody>
          <a:bodyPr rtlCol="0" anchor="ctr"/>
          <a:lstStyle/>
          <a:p>
            <a:r>
              <a:rPr lang="en-US" altLang="zh-CN" sz="1400" b="1" dirty="0" smtClean="0">
                <a:latin typeface="微软雅黑" panose="020B0503020204020204" pitchFamily="34" charset="-122"/>
                <a:ea typeface="微软雅黑" panose="020B0503020204020204" pitchFamily="34" charset="-122"/>
              </a:rPr>
              <a:t>01 </a:t>
            </a:r>
            <a:r>
              <a:rPr lang="zh-CN" altLang="en-US" sz="1400" b="1" dirty="0" smtClean="0">
                <a:latin typeface="微软雅黑" panose="020B0503020204020204" pitchFamily="34" charset="-122"/>
                <a:ea typeface="微软雅黑" panose="020B0503020204020204" pitchFamily="34" charset="-122"/>
              </a:rPr>
              <a:t>微服务之间的相互调用</a:t>
            </a:r>
            <a:endParaRPr lang="zh-CN" altLang="en-US" sz="1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标题 1"/>
          <p:cNvSpPr>
            <a:spLocks noGrp="1"/>
          </p:cNvSpPr>
          <p:nvPr>
            <p:ph type="title"/>
          </p:nvPr>
        </p:nvSpPr>
        <p:spPr>
          <a:xfrm>
            <a:off x="606008" y="123478"/>
            <a:ext cx="2741856" cy="277143"/>
          </a:xfrm>
        </p:spPr>
        <p:txBody>
          <a:bodyPr/>
          <a:lstStyle/>
          <a:p>
            <a:pPr algn="l"/>
            <a:r>
              <a:rPr lang="zh-CN" altLang="en-US" sz="1600" dirty="0">
                <a:solidFill>
                  <a:schemeClr val="bg1"/>
                </a:solidFill>
                <a:latin typeface="微软雅黑" panose="020B0503020204020204" pitchFamily="34" charset="-122"/>
                <a:ea typeface="微软雅黑" panose="020B0503020204020204" pitchFamily="34" charset="-122"/>
              </a:rPr>
              <a:t>微服务架构</a:t>
            </a:r>
          </a:p>
        </p:txBody>
      </p:sp>
      <p:pic>
        <p:nvPicPr>
          <p:cNvPr id="39" name="图片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spTree>
    <p:extLst>
      <p:ext uri="{BB962C8B-B14F-4D97-AF65-F5344CB8AC3E}">
        <p14:creationId xmlns:p14="http://schemas.microsoft.com/office/powerpoint/2010/main" val="6086053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810535" y="1166979"/>
            <a:ext cx="5542788" cy="1200329"/>
          </a:xfrm>
          <a:prstGeom prst="rect">
            <a:avLst/>
          </a:prstGeom>
          <a:ln>
            <a:solidFill>
              <a:srgbClr val="0E647C"/>
            </a:solidFill>
          </a:ln>
        </p:spPr>
        <p:txBody>
          <a:bodyPr wrap="square">
            <a:spAutoFit/>
          </a:bodyPr>
          <a:lstStyle/>
          <a:p>
            <a:pPr marL="214313" indent="-214313">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查看调用次数（成功和失败）</a:t>
            </a:r>
            <a:endParaRPr lang="en-US" altLang="zh-CN" sz="1200" dirty="0">
              <a:latin typeface="微软雅黑" panose="020B0503020204020204" pitchFamily="34" charset="-122"/>
              <a:ea typeface="微软雅黑" panose="020B0503020204020204" pitchFamily="34" charset="-122"/>
            </a:endParaRPr>
          </a:p>
          <a:p>
            <a:pPr marL="214313" indent="-214313">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查看</a:t>
            </a:r>
            <a:r>
              <a:rPr lang="en-US" altLang="zh-CN" sz="1200" dirty="0">
                <a:latin typeface="微软雅黑" panose="020B0503020204020204" pitchFamily="34" charset="-122"/>
                <a:ea typeface="微软雅黑" panose="020B0503020204020204" pitchFamily="34" charset="-122"/>
              </a:rPr>
              <a:t>API</a:t>
            </a:r>
            <a:r>
              <a:rPr lang="zh-CN" altLang="en-US" sz="1200" dirty="0">
                <a:latin typeface="微软雅黑" panose="020B0503020204020204" pitchFamily="34" charset="-122"/>
                <a:ea typeface="微软雅黑" panose="020B0503020204020204" pitchFamily="34" charset="-122"/>
              </a:rPr>
              <a:t>的平均调用时间</a:t>
            </a:r>
            <a:endParaRPr lang="en-US" altLang="zh-CN" sz="1200" dirty="0">
              <a:latin typeface="微软雅黑" panose="020B0503020204020204" pitchFamily="34" charset="-122"/>
              <a:ea typeface="微软雅黑" panose="020B0503020204020204" pitchFamily="34" charset="-122"/>
            </a:endParaRPr>
          </a:p>
          <a:p>
            <a:pPr marL="214313" indent="-214313">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查看调用失败的原因</a:t>
            </a:r>
            <a:endParaRPr lang="en-US" altLang="zh-CN" sz="1200" dirty="0">
              <a:latin typeface="微软雅黑" panose="020B0503020204020204" pitchFamily="34" charset="-122"/>
              <a:ea typeface="微软雅黑" panose="020B0503020204020204" pitchFamily="34" charset="-122"/>
            </a:endParaRPr>
          </a:p>
          <a:p>
            <a:pPr marL="214313" indent="-214313">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查看一次请求的完整调用路径，例如：</a:t>
            </a:r>
            <a:r>
              <a:rPr lang="en-US" altLang="zh-CN" sz="1200" dirty="0">
                <a:latin typeface="微软雅黑" panose="020B0503020204020204" pitchFamily="34" charset="-122"/>
                <a:ea typeface="微软雅黑" panose="020B0503020204020204" pitchFamily="34" charset="-122"/>
              </a:rPr>
              <a:t>A -&gt; B -&gt; C</a:t>
            </a:r>
          </a:p>
        </p:txBody>
      </p:sp>
      <p:grpSp>
        <p:nvGrpSpPr>
          <p:cNvPr id="31" name="组合 30"/>
          <p:cNvGrpSpPr/>
          <p:nvPr/>
        </p:nvGrpSpPr>
        <p:grpSpPr>
          <a:xfrm>
            <a:off x="6516216" y="1363457"/>
            <a:ext cx="1495205" cy="807371"/>
            <a:chOff x="776556" y="5426069"/>
            <a:chExt cx="1993606" cy="1076494"/>
          </a:xfrm>
        </p:grpSpPr>
        <p:sp>
          <p:nvSpPr>
            <p:cNvPr id="32" name="圆角矩形 31"/>
            <p:cNvSpPr/>
            <p:nvPr/>
          </p:nvSpPr>
          <p:spPr bwMode="auto">
            <a:xfrm>
              <a:off x="776556" y="5426069"/>
              <a:ext cx="1993606" cy="1076494"/>
            </a:xfrm>
            <a:prstGeom prst="roundRect">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endParaRPr lang="zh-CN" altLang="en-US" sz="1050" b="1" dirty="0">
                <a:solidFill>
                  <a:schemeClr val="accent6"/>
                </a:solidFill>
                <a:latin typeface="微软雅黑" panose="020B0503020204020204" pitchFamily="34" charset="-122"/>
                <a:ea typeface="微软雅黑" panose="020B0503020204020204" pitchFamily="34" charset="-122"/>
              </a:endParaRPr>
            </a:p>
          </p:txBody>
        </p:sp>
        <p:sp>
          <p:nvSpPr>
            <p:cNvPr id="33" name="圆角矩形 32"/>
            <p:cNvSpPr/>
            <p:nvPr/>
          </p:nvSpPr>
          <p:spPr bwMode="auto">
            <a:xfrm>
              <a:off x="1111112" y="5906009"/>
              <a:ext cx="1341877" cy="411480"/>
            </a:xfrm>
            <a:prstGeom prst="roundRect">
              <a:avLst/>
            </a:prstGeom>
            <a:solidFill>
              <a:schemeClr val="accent2">
                <a:lumMod val="20000"/>
                <a:lumOff val="80000"/>
              </a:schemeClr>
            </a:solidFill>
            <a:ln>
              <a:solidFill>
                <a:schemeClr val="accent2">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zh-CN" altLang="en-US" sz="1350" dirty="0">
                  <a:solidFill>
                    <a:schemeClr val="tx1"/>
                  </a:solidFill>
                  <a:latin typeface="微软雅黑" panose="020B0503020204020204" pitchFamily="34" charset="-122"/>
                  <a:ea typeface="微软雅黑" panose="020B0503020204020204" pitchFamily="34" charset="-122"/>
                </a:rPr>
                <a:t>调用链</a:t>
              </a:r>
            </a:p>
          </p:txBody>
        </p:sp>
        <p:sp>
          <p:nvSpPr>
            <p:cNvPr id="34" name="文本框 33"/>
            <p:cNvSpPr txBox="1"/>
            <p:nvPr/>
          </p:nvSpPr>
          <p:spPr>
            <a:xfrm>
              <a:off x="857164" y="5526716"/>
              <a:ext cx="1326916" cy="338554"/>
            </a:xfrm>
            <a:prstGeom prst="rect">
              <a:avLst/>
            </a:prstGeom>
            <a:noFill/>
          </p:spPr>
          <p:txBody>
            <a:bodyPr vert="horz" wrap="square" rtlCol="0">
              <a:spAutoFit/>
            </a:bodyPr>
            <a:lstStyle/>
            <a:p>
              <a:r>
                <a:rPr lang="zh-CN" altLang="en-US" sz="1050" b="1" dirty="0">
                  <a:latin typeface="微软雅黑" panose="020B0503020204020204" pitchFamily="34" charset="-122"/>
                  <a:ea typeface="微软雅黑" panose="020B0503020204020204" pitchFamily="34" charset="-122"/>
                </a:rPr>
                <a:t>公共组件</a:t>
              </a:r>
            </a:p>
          </p:txBody>
        </p:sp>
      </p:grpSp>
      <p:pic>
        <p:nvPicPr>
          <p:cNvPr id="3" name="图片 2"/>
          <p:cNvPicPr>
            <a:picLocks noChangeAspect="1"/>
          </p:cNvPicPr>
          <p:nvPr/>
        </p:nvPicPr>
        <p:blipFill>
          <a:blip r:embed="rId3"/>
          <a:stretch>
            <a:fillRect/>
          </a:stretch>
        </p:blipFill>
        <p:spPr>
          <a:xfrm>
            <a:off x="822134" y="2465789"/>
            <a:ext cx="6987934" cy="1755170"/>
          </a:xfrm>
          <a:prstGeom prst="rect">
            <a:avLst/>
          </a:prstGeom>
        </p:spPr>
      </p:pic>
      <p:pic>
        <p:nvPicPr>
          <p:cNvPr id="6" name="图片 5"/>
          <p:cNvPicPr>
            <a:picLocks noChangeAspect="1"/>
          </p:cNvPicPr>
          <p:nvPr/>
        </p:nvPicPr>
        <p:blipFill>
          <a:blip r:embed="rId4"/>
          <a:stretch>
            <a:fillRect/>
          </a:stretch>
        </p:blipFill>
        <p:spPr>
          <a:xfrm>
            <a:off x="822134" y="4246017"/>
            <a:ext cx="6977536" cy="876856"/>
          </a:xfrm>
          <a:prstGeom prst="rect">
            <a:avLst/>
          </a:prstGeom>
        </p:spPr>
      </p:pic>
      <p:sp>
        <p:nvSpPr>
          <p:cNvPr id="15" name="五边形 14"/>
          <p:cNvSpPr/>
          <p:nvPr/>
        </p:nvSpPr>
        <p:spPr>
          <a:xfrm>
            <a:off x="0" y="702348"/>
            <a:ext cx="2841632" cy="429823"/>
          </a:xfrm>
          <a:prstGeom prst="homePlate">
            <a:avLst/>
          </a:prstGeom>
          <a:ln>
            <a:noFill/>
          </a:ln>
        </p:spPr>
        <p:style>
          <a:lnRef idx="3">
            <a:schemeClr val="lt1"/>
          </a:lnRef>
          <a:fillRef idx="1">
            <a:schemeClr val="accent6"/>
          </a:fillRef>
          <a:effectRef idx="1">
            <a:schemeClr val="accent6"/>
          </a:effectRef>
          <a:fontRef idx="minor">
            <a:schemeClr val="lt1"/>
          </a:fontRef>
        </p:style>
        <p:txBody>
          <a:bodyPr rtlCol="0" anchor="ctr"/>
          <a:lstStyle/>
          <a:p>
            <a:r>
              <a:rPr lang="en-US" altLang="zh-CN" sz="1400" b="1" dirty="0" smtClean="0">
                <a:latin typeface="微软雅黑" panose="020B0503020204020204" pitchFamily="34" charset="-122"/>
                <a:ea typeface="微软雅黑" panose="020B0503020204020204" pitchFamily="34" charset="-122"/>
              </a:rPr>
              <a:t>02 </a:t>
            </a:r>
            <a:r>
              <a:rPr lang="zh-CN" altLang="en-US" sz="1400" b="1" dirty="0" smtClean="0">
                <a:latin typeface="微软雅黑" panose="020B0503020204020204" pitchFamily="34" charset="-122"/>
                <a:ea typeface="微软雅黑" panose="020B0503020204020204" pitchFamily="34" charset="-122"/>
              </a:rPr>
              <a:t>监控调用情况</a:t>
            </a:r>
            <a:endParaRPr lang="zh-CN" altLang="en-US" sz="1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标题 1"/>
          <p:cNvSpPr>
            <a:spLocks noGrp="1"/>
          </p:cNvSpPr>
          <p:nvPr>
            <p:ph type="title"/>
          </p:nvPr>
        </p:nvSpPr>
        <p:spPr>
          <a:xfrm>
            <a:off x="606008" y="123478"/>
            <a:ext cx="2741856" cy="277143"/>
          </a:xfrm>
        </p:spPr>
        <p:txBody>
          <a:bodyPr/>
          <a:lstStyle/>
          <a:p>
            <a:pPr algn="l"/>
            <a:r>
              <a:rPr lang="zh-CN" altLang="en-US" sz="1600" dirty="0">
                <a:solidFill>
                  <a:schemeClr val="bg1"/>
                </a:solidFill>
                <a:latin typeface="微软雅黑" panose="020B0503020204020204" pitchFamily="34" charset="-122"/>
                <a:ea typeface="微软雅黑" panose="020B0503020204020204" pitchFamily="34" charset="-122"/>
              </a:rPr>
              <a:t>微服务架构</a:t>
            </a:r>
          </a:p>
        </p:txBody>
      </p:sp>
      <p:pic>
        <p:nvPicPr>
          <p:cNvPr id="17" name="图片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spTree>
    <p:extLst>
      <p:ext uri="{BB962C8B-B14F-4D97-AF65-F5344CB8AC3E}">
        <p14:creationId xmlns:p14="http://schemas.microsoft.com/office/powerpoint/2010/main" val="11604483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747373" y="2145674"/>
            <a:ext cx="4321969" cy="2571750"/>
          </a:xfrm>
          <a:prstGeom prst="rect">
            <a:avLst/>
          </a:prstGeom>
        </p:spPr>
      </p:pic>
      <p:pic>
        <p:nvPicPr>
          <p:cNvPr id="5" name="图片 4"/>
          <p:cNvPicPr>
            <a:picLocks noChangeAspect="1"/>
          </p:cNvPicPr>
          <p:nvPr/>
        </p:nvPicPr>
        <p:blipFill>
          <a:blip r:embed="rId4"/>
          <a:stretch>
            <a:fillRect/>
          </a:stretch>
        </p:blipFill>
        <p:spPr>
          <a:xfrm>
            <a:off x="5380249" y="2145674"/>
            <a:ext cx="2741582" cy="2571750"/>
          </a:xfrm>
          <a:prstGeom prst="rect">
            <a:avLst/>
          </a:prstGeom>
        </p:spPr>
      </p:pic>
      <p:sp>
        <p:nvSpPr>
          <p:cNvPr id="29" name="矩形 28"/>
          <p:cNvSpPr/>
          <p:nvPr/>
        </p:nvSpPr>
        <p:spPr>
          <a:xfrm>
            <a:off x="719181" y="1386053"/>
            <a:ext cx="4350162" cy="646331"/>
          </a:xfrm>
          <a:prstGeom prst="rect">
            <a:avLst/>
          </a:prstGeom>
          <a:ln>
            <a:solidFill>
              <a:srgbClr val="0E647C"/>
            </a:solidFill>
          </a:ln>
        </p:spPr>
        <p:txBody>
          <a:bodyPr wrap="square">
            <a:spAutoFit/>
          </a:bodyPr>
          <a:lstStyle/>
          <a:p>
            <a:pPr marL="214313" indent="-214313">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图形化查看所有微服务的调用关系</a:t>
            </a:r>
            <a:endParaRPr lang="en-US" altLang="zh-CN" sz="1200" dirty="0">
              <a:latin typeface="微软雅黑" panose="020B0503020204020204" pitchFamily="34" charset="-122"/>
              <a:ea typeface="微软雅黑" panose="020B0503020204020204" pitchFamily="34" charset="-122"/>
            </a:endParaRPr>
          </a:p>
          <a:p>
            <a:pPr marL="214313" indent="-214313">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图形化查看单个微服务的调用和被调用关系</a:t>
            </a:r>
            <a:endParaRPr lang="en-US" altLang="zh-CN" sz="1200" dirty="0">
              <a:latin typeface="微软雅黑" panose="020B0503020204020204" pitchFamily="34" charset="-122"/>
              <a:ea typeface="微软雅黑" panose="020B0503020204020204" pitchFamily="34" charset="-122"/>
            </a:endParaRPr>
          </a:p>
        </p:txBody>
      </p:sp>
      <p:grpSp>
        <p:nvGrpSpPr>
          <p:cNvPr id="31" name="组合 30"/>
          <p:cNvGrpSpPr/>
          <p:nvPr/>
        </p:nvGrpSpPr>
        <p:grpSpPr>
          <a:xfrm>
            <a:off x="6003437" y="1299624"/>
            <a:ext cx="1495205" cy="807371"/>
            <a:chOff x="776556" y="5426069"/>
            <a:chExt cx="1993606" cy="1076494"/>
          </a:xfrm>
        </p:grpSpPr>
        <p:sp>
          <p:nvSpPr>
            <p:cNvPr id="32" name="圆角矩形 31"/>
            <p:cNvSpPr/>
            <p:nvPr/>
          </p:nvSpPr>
          <p:spPr bwMode="auto">
            <a:xfrm>
              <a:off x="776556" y="5426069"/>
              <a:ext cx="1993606" cy="1076494"/>
            </a:xfrm>
            <a:prstGeom prst="roundRect">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endParaRPr lang="zh-CN" altLang="en-US" sz="1050" b="1" dirty="0">
                <a:solidFill>
                  <a:schemeClr val="accent6"/>
                </a:solidFill>
                <a:latin typeface="微软雅黑" panose="020B0503020204020204" pitchFamily="34" charset="-122"/>
                <a:ea typeface="微软雅黑" panose="020B0503020204020204" pitchFamily="34" charset="-122"/>
              </a:endParaRPr>
            </a:p>
          </p:txBody>
        </p:sp>
        <p:sp>
          <p:nvSpPr>
            <p:cNvPr id="33" name="圆角矩形 32"/>
            <p:cNvSpPr/>
            <p:nvPr/>
          </p:nvSpPr>
          <p:spPr bwMode="auto">
            <a:xfrm>
              <a:off x="1111112" y="5906009"/>
              <a:ext cx="1341877" cy="411480"/>
            </a:xfrm>
            <a:prstGeom prst="roundRect">
              <a:avLst/>
            </a:prstGeom>
            <a:solidFill>
              <a:schemeClr val="accent2">
                <a:lumMod val="20000"/>
                <a:lumOff val="80000"/>
              </a:schemeClr>
            </a:solidFill>
            <a:ln>
              <a:solidFill>
                <a:schemeClr val="accent2">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zh-CN" altLang="en-US" sz="1350" dirty="0">
                  <a:solidFill>
                    <a:schemeClr val="tx1"/>
                  </a:solidFill>
                  <a:latin typeface="微软雅黑" panose="020B0503020204020204" pitchFamily="34" charset="-122"/>
                  <a:ea typeface="微软雅黑" panose="020B0503020204020204" pitchFamily="34" charset="-122"/>
                </a:rPr>
                <a:t>调用链</a:t>
              </a:r>
            </a:p>
          </p:txBody>
        </p:sp>
        <p:sp>
          <p:nvSpPr>
            <p:cNvPr id="34" name="文本框 33"/>
            <p:cNvSpPr txBox="1"/>
            <p:nvPr/>
          </p:nvSpPr>
          <p:spPr>
            <a:xfrm>
              <a:off x="857164" y="5526716"/>
              <a:ext cx="1326916" cy="338554"/>
            </a:xfrm>
            <a:prstGeom prst="rect">
              <a:avLst/>
            </a:prstGeom>
            <a:noFill/>
          </p:spPr>
          <p:txBody>
            <a:bodyPr vert="horz" wrap="square" rtlCol="0">
              <a:spAutoFit/>
            </a:bodyPr>
            <a:lstStyle/>
            <a:p>
              <a:r>
                <a:rPr lang="zh-CN" altLang="en-US" sz="1050" b="1" dirty="0">
                  <a:latin typeface="微软雅黑" panose="020B0503020204020204" pitchFamily="34" charset="-122"/>
                  <a:ea typeface="微软雅黑" panose="020B0503020204020204" pitchFamily="34" charset="-122"/>
                </a:rPr>
                <a:t>公共组件</a:t>
              </a:r>
            </a:p>
          </p:txBody>
        </p:sp>
      </p:grpSp>
      <p:sp>
        <p:nvSpPr>
          <p:cNvPr id="14" name="五边形 13"/>
          <p:cNvSpPr/>
          <p:nvPr/>
        </p:nvSpPr>
        <p:spPr>
          <a:xfrm>
            <a:off x="0" y="702348"/>
            <a:ext cx="2841632" cy="429823"/>
          </a:xfrm>
          <a:prstGeom prst="homePlate">
            <a:avLst/>
          </a:prstGeom>
          <a:ln>
            <a:noFill/>
          </a:ln>
        </p:spPr>
        <p:style>
          <a:lnRef idx="3">
            <a:schemeClr val="lt1"/>
          </a:lnRef>
          <a:fillRef idx="1">
            <a:schemeClr val="accent6"/>
          </a:fillRef>
          <a:effectRef idx="1">
            <a:schemeClr val="accent6"/>
          </a:effectRef>
          <a:fontRef idx="minor">
            <a:schemeClr val="lt1"/>
          </a:fontRef>
        </p:style>
        <p:txBody>
          <a:bodyPr rtlCol="0" anchor="ctr"/>
          <a:lstStyle/>
          <a:p>
            <a:r>
              <a:rPr lang="en-US" altLang="zh-CN" sz="1400" b="1" dirty="0" smtClean="0">
                <a:latin typeface="微软雅黑" panose="020B0503020204020204" pitchFamily="34" charset="-122"/>
                <a:ea typeface="微软雅黑" panose="020B0503020204020204" pitchFamily="34" charset="-122"/>
              </a:rPr>
              <a:t>03 </a:t>
            </a:r>
            <a:r>
              <a:rPr lang="zh-CN" altLang="en-US" sz="1400" b="1" dirty="0" smtClean="0">
                <a:latin typeface="微软雅黑" panose="020B0503020204020204" pitchFamily="34" charset="-122"/>
                <a:ea typeface="微软雅黑" panose="020B0503020204020204" pitchFamily="34" charset="-122"/>
              </a:rPr>
              <a:t>监控调用情况</a:t>
            </a:r>
            <a:endParaRPr lang="zh-CN" altLang="en-US" sz="1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标题 1"/>
          <p:cNvSpPr>
            <a:spLocks noGrp="1"/>
          </p:cNvSpPr>
          <p:nvPr>
            <p:ph type="title"/>
          </p:nvPr>
        </p:nvSpPr>
        <p:spPr>
          <a:xfrm>
            <a:off x="606008" y="123478"/>
            <a:ext cx="2741856" cy="277143"/>
          </a:xfrm>
        </p:spPr>
        <p:txBody>
          <a:bodyPr/>
          <a:lstStyle/>
          <a:p>
            <a:pPr algn="l"/>
            <a:r>
              <a:rPr lang="zh-CN" altLang="en-US" sz="1600" dirty="0">
                <a:solidFill>
                  <a:schemeClr val="bg1"/>
                </a:solidFill>
                <a:latin typeface="微软雅黑" panose="020B0503020204020204" pitchFamily="34" charset="-122"/>
                <a:ea typeface="微软雅黑" panose="020B0503020204020204" pitchFamily="34" charset="-122"/>
              </a:rPr>
              <a:t>微服务架构</a:t>
            </a:r>
          </a:p>
        </p:txBody>
      </p:sp>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spTree>
    <p:extLst>
      <p:ext uri="{BB962C8B-B14F-4D97-AF65-F5344CB8AC3E}">
        <p14:creationId xmlns:p14="http://schemas.microsoft.com/office/powerpoint/2010/main" val="4565378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87624" y="1203598"/>
            <a:ext cx="1554480" cy="1074420"/>
            <a:chOff x="619125" y="1514624"/>
            <a:chExt cx="2072640" cy="1432560"/>
          </a:xfrm>
        </p:grpSpPr>
        <p:sp>
          <p:nvSpPr>
            <p:cNvPr id="8" name="圆角矩形 7"/>
            <p:cNvSpPr/>
            <p:nvPr/>
          </p:nvSpPr>
          <p:spPr bwMode="auto">
            <a:xfrm>
              <a:off x="619125" y="1514624"/>
              <a:ext cx="2072640" cy="1432560"/>
            </a:xfrm>
            <a:prstGeom prst="roundRect">
              <a:avLst/>
            </a:prstGeom>
            <a:solidFill>
              <a:schemeClr val="accent2">
                <a:lumMod val="60000"/>
                <a:lumOff val="40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endParaRPr lang="zh-CN" altLang="en-US" sz="1050" b="1" dirty="0">
                <a:solidFill>
                  <a:schemeClr val="accent6"/>
                </a:solidFill>
                <a:latin typeface="微软雅黑" panose="020B0503020204020204" pitchFamily="34" charset="-122"/>
                <a:ea typeface="微软雅黑" panose="020B0503020204020204" pitchFamily="34" charset="-122"/>
              </a:endParaRPr>
            </a:p>
          </p:txBody>
        </p:sp>
        <p:sp>
          <p:nvSpPr>
            <p:cNvPr id="9" name="圆角矩形 8"/>
            <p:cNvSpPr/>
            <p:nvPr/>
          </p:nvSpPr>
          <p:spPr bwMode="auto">
            <a:xfrm>
              <a:off x="738211" y="1895624"/>
              <a:ext cx="843868" cy="411480"/>
            </a:xfrm>
            <a:prstGeom prst="roundRect">
              <a:avLst/>
            </a:prstGeom>
            <a:solidFill>
              <a:srgbClr val="00B0F0"/>
            </a:solidFill>
            <a:ln>
              <a:solidFill>
                <a:srgbClr val="00B0F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微软雅黑" panose="020B0503020204020204" pitchFamily="34" charset="-122"/>
                  <a:ea typeface="微软雅黑" panose="020B0503020204020204" pitchFamily="34" charset="-122"/>
                </a:rPr>
                <a:t>API</a:t>
              </a:r>
              <a:endParaRPr lang="zh-CN" altLang="en-US" sz="1350" dirty="0">
                <a:solidFill>
                  <a:schemeClr val="tx1"/>
                </a:solidFill>
                <a:latin typeface="微软雅黑" panose="020B0503020204020204" pitchFamily="34" charset="-122"/>
                <a:ea typeface="微软雅黑" panose="020B0503020204020204" pitchFamily="34" charset="-122"/>
              </a:endParaRPr>
            </a:p>
          </p:txBody>
        </p:sp>
        <p:sp>
          <p:nvSpPr>
            <p:cNvPr id="10" name="圆角矩形 9"/>
            <p:cNvSpPr/>
            <p:nvPr/>
          </p:nvSpPr>
          <p:spPr bwMode="auto">
            <a:xfrm>
              <a:off x="1728811" y="1880384"/>
              <a:ext cx="843868" cy="426720"/>
            </a:xfrm>
            <a:prstGeom prst="roundRect">
              <a:avLst/>
            </a:prstGeom>
            <a:solidFill>
              <a:schemeClr val="bg1">
                <a:lumMod val="65000"/>
              </a:schemeClr>
            </a:solidFill>
            <a:ln>
              <a:solidFill>
                <a:schemeClr val="bg2">
                  <a:lumMod val="7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微软雅黑" panose="020B0503020204020204" pitchFamily="34" charset="-122"/>
                  <a:ea typeface="微软雅黑" panose="020B0503020204020204" pitchFamily="34" charset="-122"/>
                </a:rPr>
                <a:t>MGR</a:t>
              </a:r>
              <a:endParaRPr lang="zh-CN" altLang="en-US" sz="1350" dirty="0">
                <a:solidFill>
                  <a:schemeClr val="tx1"/>
                </a:solidFill>
                <a:latin typeface="微软雅黑" panose="020B0503020204020204" pitchFamily="34" charset="-122"/>
                <a:ea typeface="微软雅黑" panose="020B0503020204020204" pitchFamily="34" charset="-122"/>
              </a:endParaRPr>
            </a:p>
          </p:txBody>
        </p:sp>
        <p:sp>
          <p:nvSpPr>
            <p:cNvPr id="11" name="流程图: 磁盘 10"/>
            <p:cNvSpPr/>
            <p:nvPr/>
          </p:nvSpPr>
          <p:spPr bwMode="auto">
            <a:xfrm>
              <a:off x="1213485" y="2413784"/>
              <a:ext cx="899160" cy="441960"/>
            </a:xfrm>
            <a:prstGeom prst="flowChartMagneticDisk">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微软雅黑" panose="020B0503020204020204" pitchFamily="34" charset="-122"/>
                  <a:ea typeface="微软雅黑" panose="020B0503020204020204" pitchFamily="34" charset="-122"/>
                </a:rPr>
                <a:t>DB</a:t>
              </a:r>
              <a:endParaRPr lang="zh-CN" altLang="en-US" sz="1350" dirty="0">
                <a:solidFill>
                  <a:schemeClr val="tx1"/>
                </a:solidFill>
                <a:latin typeface="微软雅黑" panose="020B0503020204020204" pitchFamily="34" charset="-122"/>
                <a:ea typeface="微软雅黑" panose="020B0503020204020204" pitchFamily="34" charset="-122"/>
              </a:endParaRPr>
            </a:p>
          </p:txBody>
        </p:sp>
        <p:cxnSp>
          <p:nvCxnSpPr>
            <p:cNvPr id="12" name="肘形连接符 11"/>
            <p:cNvCxnSpPr>
              <a:endCxn id="11" idx="2"/>
            </p:cNvCxnSpPr>
            <p:nvPr/>
          </p:nvCxnSpPr>
          <p:spPr bwMode="auto">
            <a:xfrm rot="16200000" flipH="1">
              <a:off x="904875" y="2326154"/>
              <a:ext cx="327660" cy="289560"/>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13" name="肘形连接符 12"/>
            <p:cNvCxnSpPr>
              <a:endCxn id="11" idx="4"/>
            </p:cNvCxnSpPr>
            <p:nvPr/>
          </p:nvCxnSpPr>
          <p:spPr bwMode="auto">
            <a:xfrm rot="5400000">
              <a:off x="2085975" y="2333774"/>
              <a:ext cx="327660" cy="274320"/>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14" name="矩形 13"/>
            <p:cNvSpPr/>
            <p:nvPr/>
          </p:nvSpPr>
          <p:spPr>
            <a:xfrm>
              <a:off x="651684" y="1542425"/>
              <a:ext cx="949405" cy="338555"/>
            </a:xfrm>
            <a:prstGeom prst="rect">
              <a:avLst/>
            </a:prstGeom>
          </p:spPr>
          <p:txBody>
            <a:bodyPr wrap="none">
              <a:spAutoFit/>
            </a:bodyPr>
            <a:lstStyle/>
            <a:p>
              <a:pPr eaLnBrk="1" hangingPunct="1"/>
              <a:r>
                <a:rPr lang="zh-CN" altLang="en-US" sz="1050" b="1" dirty="0">
                  <a:latin typeface="微软雅黑" panose="020B0503020204020204" pitchFamily="34" charset="-122"/>
                  <a:ea typeface="微软雅黑" panose="020B0503020204020204" pitchFamily="34" charset="-122"/>
                </a:rPr>
                <a:t>微服务 </a:t>
              </a:r>
              <a:r>
                <a:rPr lang="en-US" altLang="zh-CN" sz="1050" b="1" dirty="0">
                  <a:latin typeface="微软雅黑" panose="020B0503020204020204" pitchFamily="34" charset="-122"/>
                  <a:ea typeface="微软雅黑" panose="020B0503020204020204" pitchFamily="34" charset="-122"/>
                </a:rPr>
                <a:t>1</a:t>
              </a:r>
              <a:endParaRPr lang="zh-CN" altLang="en-US" sz="1050" b="1" dirty="0">
                <a:latin typeface="微软雅黑" panose="020B0503020204020204" pitchFamily="34" charset="-122"/>
                <a:ea typeface="微软雅黑" panose="020B0503020204020204" pitchFamily="34" charset="-122"/>
              </a:endParaRPr>
            </a:p>
          </p:txBody>
        </p:sp>
      </p:grpSp>
      <p:sp>
        <p:nvSpPr>
          <p:cNvPr id="16" name="矩形 15"/>
          <p:cNvSpPr/>
          <p:nvPr/>
        </p:nvSpPr>
        <p:spPr>
          <a:xfrm>
            <a:off x="3483350" y="1809241"/>
            <a:ext cx="4874557" cy="2308324"/>
          </a:xfrm>
          <a:prstGeom prst="rect">
            <a:avLst/>
          </a:prstGeom>
          <a:ln>
            <a:solidFill>
              <a:srgbClr val="0E647C"/>
            </a:solidFill>
          </a:ln>
        </p:spPr>
        <p:txBody>
          <a:bodyPr wrap="square">
            <a:spAutoFit/>
          </a:bodyPr>
          <a:lstStyle/>
          <a:p>
            <a:pPr>
              <a:lnSpc>
                <a:spcPct val="150000"/>
              </a:lnSpc>
            </a:pPr>
            <a:r>
              <a:rPr lang="zh-CN" altLang="en-US" sz="1200" dirty="0">
                <a:latin typeface="微软雅黑" panose="020B0503020204020204" pitchFamily="34" charset="-122"/>
                <a:ea typeface="微软雅黑" panose="020B0503020204020204" pitchFamily="34" charset="-122"/>
              </a:rPr>
              <a:t>如果系统的请求量大，则缓存是最有效，也是成本最低的调优方法</a:t>
            </a:r>
            <a:endParaRPr lang="en-US" altLang="zh-CN" sz="1200" dirty="0">
              <a:latin typeface="微软雅黑" panose="020B0503020204020204" pitchFamily="34" charset="-122"/>
              <a:ea typeface="微软雅黑" panose="020B0503020204020204" pitchFamily="34" charset="-122"/>
            </a:endParaRPr>
          </a:p>
          <a:p>
            <a:pPr marL="257175" indent="-257175">
              <a:lnSpc>
                <a:spcPct val="150000"/>
              </a:lnSpc>
              <a:buFont typeface="Wingdings" panose="05000000000000000000" pitchFamily="2" charset="2"/>
              <a:buChar char="Ø"/>
            </a:pPr>
            <a:endParaRPr lang="en-US" altLang="zh-CN" sz="1200" dirty="0">
              <a:latin typeface="微软雅黑" panose="020B0503020204020204" pitchFamily="34" charset="-122"/>
              <a:ea typeface="微软雅黑" panose="020B0503020204020204" pitchFamily="34" charset="-122"/>
            </a:endParaRPr>
          </a:p>
          <a:p>
            <a:pPr marL="257175" indent="-257175">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简单粗暴型</a:t>
            </a:r>
            <a:endParaRPr lang="en-US" altLang="zh-CN" sz="1200" dirty="0">
              <a:latin typeface="微软雅黑" panose="020B0503020204020204" pitchFamily="34" charset="-122"/>
              <a:ea typeface="微软雅黑" panose="020B0503020204020204" pitchFamily="34" charset="-122"/>
            </a:endParaRPr>
          </a:p>
          <a:p>
            <a:pPr marL="600075" lvl="1" indent="-257175">
              <a:lnSpc>
                <a:spcPct val="150000"/>
              </a:lnSpc>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引入类似</a:t>
            </a:r>
            <a:r>
              <a:rPr lang="en-US" altLang="zh-CN" sz="1200" dirty="0" err="1">
                <a:latin typeface="微软雅黑" panose="020B0503020204020204" pitchFamily="34" charset="-122"/>
                <a:ea typeface="微软雅黑" panose="020B0503020204020204" pitchFamily="34" charset="-122"/>
              </a:rPr>
              <a:t>EhCache</a:t>
            </a:r>
            <a:r>
              <a:rPr lang="zh-CN" altLang="en-US" sz="1200" dirty="0">
                <a:latin typeface="微软雅黑" panose="020B0503020204020204" pitchFamily="34" charset="-122"/>
                <a:ea typeface="微软雅黑" panose="020B0503020204020204" pitchFamily="34" charset="-122"/>
              </a:rPr>
              <a:t>内存缓存方案</a:t>
            </a:r>
            <a:endParaRPr lang="en-US" altLang="zh-CN" sz="1200" dirty="0">
              <a:latin typeface="微软雅黑" panose="020B0503020204020204" pitchFamily="34" charset="-122"/>
              <a:ea typeface="微软雅黑" panose="020B0503020204020204" pitchFamily="34" charset="-122"/>
            </a:endParaRPr>
          </a:p>
          <a:p>
            <a:pPr marL="600075" lvl="1" indent="-257175">
              <a:lnSpc>
                <a:spcPct val="150000"/>
              </a:lnSpc>
              <a:buFont typeface="Wingdings" panose="05000000000000000000" pitchFamily="2" charset="2"/>
              <a:buChar char="l"/>
            </a:pPr>
            <a:endParaRPr lang="en-US" altLang="zh-CN" sz="1200" dirty="0">
              <a:latin typeface="微软雅黑" panose="020B0503020204020204" pitchFamily="34" charset="-122"/>
              <a:ea typeface="微软雅黑" panose="020B0503020204020204" pitchFamily="34" charset="-122"/>
            </a:endParaRPr>
          </a:p>
          <a:p>
            <a:pPr marL="257175" indent="-257175">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优雅时尚型</a:t>
            </a:r>
            <a:endParaRPr lang="en-US" altLang="zh-CN" sz="1200" dirty="0">
              <a:latin typeface="微软雅黑" panose="020B0503020204020204" pitchFamily="34" charset="-122"/>
              <a:ea typeface="微软雅黑" panose="020B0503020204020204" pitchFamily="34" charset="-122"/>
            </a:endParaRPr>
          </a:p>
          <a:p>
            <a:pPr marL="600075" lvl="1" indent="-257175">
              <a:lnSpc>
                <a:spcPct val="150000"/>
              </a:lnSpc>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引入</a:t>
            </a:r>
            <a:r>
              <a:rPr lang="en-US" altLang="zh-CN" sz="1200" dirty="0" err="1">
                <a:latin typeface="微软雅黑" panose="020B0503020204020204" pitchFamily="34" charset="-122"/>
                <a:ea typeface="微软雅黑" panose="020B0503020204020204" pitchFamily="34" charset="-122"/>
              </a:rPr>
              <a:t>Redis</a:t>
            </a:r>
            <a:r>
              <a:rPr lang="en-US" altLang="zh-CN" sz="1200" dirty="0">
                <a:latin typeface="微软雅黑" panose="020B0503020204020204" pitchFamily="34" charset="-122"/>
                <a:ea typeface="微软雅黑" panose="020B0503020204020204" pitchFamily="34" charset="-122"/>
              </a:rPr>
              <a:t> / </a:t>
            </a:r>
            <a:r>
              <a:rPr lang="en-US" altLang="zh-CN" sz="1200" dirty="0" err="1">
                <a:latin typeface="微软雅黑" panose="020B0503020204020204" pitchFamily="34" charset="-122"/>
                <a:ea typeface="微软雅黑" panose="020B0503020204020204" pitchFamily="34" charset="-122"/>
              </a:rPr>
              <a:t>MemCache</a:t>
            </a:r>
            <a:r>
              <a:rPr lang="zh-CN" altLang="en-US" sz="1200" dirty="0">
                <a:latin typeface="微软雅黑" panose="020B0503020204020204" pitchFamily="34" charset="-122"/>
                <a:ea typeface="微软雅黑" panose="020B0503020204020204" pitchFamily="34" charset="-122"/>
              </a:rPr>
              <a:t>缓存服务</a:t>
            </a:r>
            <a:endParaRPr lang="en-US" altLang="zh-CN" sz="1200" dirty="0">
              <a:latin typeface="微软雅黑" panose="020B0503020204020204" pitchFamily="34" charset="-122"/>
              <a:ea typeface="微软雅黑" panose="020B0503020204020204" pitchFamily="34" charset="-122"/>
            </a:endParaRPr>
          </a:p>
          <a:p>
            <a:pPr marL="257175" indent="-257175">
              <a:lnSpc>
                <a:spcPct val="150000"/>
              </a:lnSpc>
              <a:buFont typeface="Wingdings" panose="05000000000000000000" pitchFamily="2" charset="2"/>
              <a:buChar char="Ø"/>
            </a:pPr>
            <a:endParaRPr lang="en-US" altLang="zh-CN" sz="1200" dirty="0">
              <a:latin typeface="微软雅黑" panose="020B0503020204020204" pitchFamily="34" charset="-122"/>
              <a:ea typeface="微软雅黑" panose="020B0503020204020204" pitchFamily="34" charset="-122"/>
            </a:endParaRPr>
          </a:p>
        </p:txBody>
      </p:sp>
      <p:grpSp>
        <p:nvGrpSpPr>
          <p:cNvPr id="17" name="组合 16"/>
          <p:cNvGrpSpPr/>
          <p:nvPr/>
        </p:nvGrpSpPr>
        <p:grpSpPr>
          <a:xfrm>
            <a:off x="1186773" y="2887618"/>
            <a:ext cx="1554480" cy="1074420"/>
            <a:chOff x="619125" y="1514624"/>
            <a:chExt cx="2072640" cy="1432560"/>
          </a:xfrm>
        </p:grpSpPr>
        <p:sp>
          <p:nvSpPr>
            <p:cNvPr id="18" name="圆角矩形 17"/>
            <p:cNvSpPr/>
            <p:nvPr/>
          </p:nvSpPr>
          <p:spPr bwMode="auto">
            <a:xfrm>
              <a:off x="619125" y="1514624"/>
              <a:ext cx="2072640" cy="1432560"/>
            </a:xfrm>
            <a:prstGeom prst="roundRect">
              <a:avLst/>
            </a:prstGeom>
            <a:solidFill>
              <a:schemeClr val="accent2">
                <a:lumMod val="60000"/>
                <a:lumOff val="40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endParaRPr lang="zh-CN" altLang="en-US" sz="1050" b="1" dirty="0">
                <a:solidFill>
                  <a:schemeClr val="accent6"/>
                </a:solidFill>
                <a:latin typeface="微软雅黑" panose="020B0503020204020204" pitchFamily="34" charset="-122"/>
                <a:ea typeface="微软雅黑" panose="020B0503020204020204" pitchFamily="34" charset="-122"/>
              </a:endParaRPr>
            </a:p>
          </p:txBody>
        </p:sp>
        <p:sp>
          <p:nvSpPr>
            <p:cNvPr id="19" name="圆角矩形 18"/>
            <p:cNvSpPr/>
            <p:nvPr/>
          </p:nvSpPr>
          <p:spPr bwMode="auto">
            <a:xfrm>
              <a:off x="738211" y="1895624"/>
              <a:ext cx="843868" cy="411480"/>
            </a:xfrm>
            <a:prstGeom prst="roundRect">
              <a:avLst/>
            </a:prstGeom>
            <a:solidFill>
              <a:srgbClr val="00B0F0"/>
            </a:solidFill>
            <a:ln>
              <a:solidFill>
                <a:srgbClr val="00B0F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微软雅黑" panose="020B0503020204020204" pitchFamily="34" charset="-122"/>
                  <a:ea typeface="微软雅黑" panose="020B0503020204020204" pitchFamily="34" charset="-122"/>
                </a:rPr>
                <a:t>API</a:t>
              </a:r>
              <a:endParaRPr lang="zh-CN" altLang="en-US" sz="1350" dirty="0">
                <a:solidFill>
                  <a:schemeClr val="tx1"/>
                </a:solidFill>
                <a:latin typeface="微软雅黑" panose="020B0503020204020204" pitchFamily="34" charset="-122"/>
                <a:ea typeface="微软雅黑" panose="020B0503020204020204" pitchFamily="34" charset="-122"/>
              </a:endParaRPr>
            </a:p>
          </p:txBody>
        </p:sp>
        <p:sp>
          <p:nvSpPr>
            <p:cNvPr id="20" name="圆角矩形 19"/>
            <p:cNvSpPr/>
            <p:nvPr/>
          </p:nvSpPr>
          <p:spPr bwMode="auto">
            <a:xfrm>
              <a:off x="1728811" y="1880384"/>
              <a:ext cx="843868" cy="426720"/>
            </a:xfrm>
            <a:prstGeom prst="roundRect">
              <a:avLst/>
            </a:prstGeom>
            <a:solidFill>
              <a:schemeClr val="bg1">
                <a:lumMod val="65000"/>
              </a:schemeClr>
            </a:solidFill>
            <a:ln>
              <a:solidFill>
                <a:schemeClr val="bg2">
                  <a:lumMod val="7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微软雅黑" panose="020B0503020204020204" pitchFamily="34" charset="-122"/>
                  <a:ea typeface="微软雅黑" panose="020B0503020204020204" pitchFamily="34" charset="-122"/>
                </a:rPr>
                <a:t>MGR</a:t>
              </a:r>
              <a:endParaRPr lang="zh-CN" altLang="en-US" sz="1350" dirty="0">
                <a:solidFill>
                  <a:schemeClr val="tx1"/>
                </a:solidFill>
                <a:latin typeface="微软雅黑" panose="020B0503020204020204" pitchFamily="34" charset="-122"/>
                <a:ea typeface="微软雅黑" panose="020B0503020204020204" pitchFamily="34" charset="-122"/>
              </a:endParaRPr>
            </a:p>
          </p:txBody>
        </p:sp>
        <p:sp>
          <p:nvSpPr>
            <p:cNvPr id="21" name="流程图: 磁盘 20"/>
            <p:cNvSpPr/>
            <p:nvPr/>
          </p:nvSpPr>
          <p:spPr bwMode="auto">
            <a:xfrm>
              <a:off x="1213485" y="2413784"/>
              <a:ext cx="899160" cy="441960"/>
            </a:xfrm>
            <a:prstGeom prst="flowChartMagneticDisk">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微软雅黑" panose="020B0503020204020204" pitchFamily="34" charset="-122"/>
                  <a:ea typeface="微软雅黑" panose="020B0503020204020204" pitchFamily="34" charset="-122"/>
                </a:rPr>
                <a:t>DB</a:t>
              </a:r>
              <a:endParaRPr lang="zh-CN" altLang="en-US" sz="1350" dirty="0">
                <a:solidFill>
                  <a:schemeClr val="tx1"/>
                </a:solidFill>
                <a:latin typeface="微软雅黑" panose="020B0503020204020204" pitchFamily="34" charset="-122"/>
                <a:ea typeface="微软雅黑" panose="020B0503020204020204" pitchFamily="34" charset="-122"/>
              </a:endParaRPr>
            </a:p>
          </p:txBody>
        </p:sp>
        <p:cxnSp>
          <p:nvCxnSpPr>
            <p:cNvPr id="22" name="肘形连接符 21"/>
            <p:cNvCxnSpPr>
              <a:endCxn id="21" idx="2"/>
            </p:cNvCxnSpPr>
            <p:nvPr/>
          </p:nvCxnSpPr>
          <p:spPr bwMode="auto">
            <a:xfrm rot="16200000" flipH="1">
              <a:off x="904875" y="2326154"/>
              <a:ext cx="327660" cy="289560"/>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23" name="肘形连接符 22"/>
            <p:cNvCxnSpPr>
              <a:endCxn id="21" idx="4"/>
            </p:cNvCxnSpPr>
            <p:nvPr/>
          </p:nvCxnSpPr>
          <p:spPr bwMode="auto">
            <a:xfrm rot="5400000">
              <a:off x="2085975" y="2333774"/>
              <a:ext cx="327660" cy="274320"/>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24" name="矩形 23"/>
            <p:cNvSpPr/>
            <p:nvPr/>
          </p:nvSpPr>
          <p:spPr>
            <a:xfrm>
              <a:off x="651684" y="1542425"/>
              <a:ext cx="949405" cy="338555"/>
            </a:xfrm>
            <a:prstGeom prst="rect">
              <a:avLst/>
            </a:prstGeom>
          </p:spPr>
          <p:txBody>
            <a:bodyPr wrap="none">
              <a:spAutoFit/>
            </a:bodyPr>
            <a:lstStyle/>
            <a:p>
              <a:pPr eaLnBrk="1" hangingPunct="1"/>
              <a:r>
                <a:rPr lang="zh-CN" altLang="en-US" sz="1050" b="1" dirty="0">
                  <a:latin typeface="微软雅黑" panose="020B0503020204020204" pitchFamily="34" charset="-122"/>
                  <a:ea typeface="微软雅黑" panose="020B0503020204020204" pitchFamily="34" charset="-122"/>
                </a:rPr>
                <a:t>微服务 </a:t>
              </a:r>
              <a:r>
                <a:rPr lang="en-US" altLang="zh-CN" sz="1050" b="1" dirty="0">
                  <a:latin typeface="微软雅黑" panose="020B0503020204020204" pitchFamily="34" charset="-122"/>
                  <a:ea typeface="微软雅黑" panose="020B0503020204020204" pitchFamily="34" charset="-122"/>
                </a:rPr>
                <a:t>2</a:t>
              </a:r>
              <a:endParaRPr lang="zh-CN" altLang="en-US" sz="1050" b="1" dirty="0">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1207728" y="4254747"/>
            <a:ext cx="1495205" cy="807371"/>
            <a:chOff x="776556" y="5426069"/>
            <a:chExt cx="1993606" cy="1076494"/>
          </a:xfrm>
        </p:grpSpPr>
        <p:sp>
          <p:nvSpPr>
            <p:cNvPr id="26" name="圆角矩形 25"/>
            <p:cNvSpPr/>
            <p:nvPr/>
          </p:nvSpPr>
          <p:spPr bwMode="auto">
            <a:xfrm>
              <a:off x="776556" y="5426069"/>
              <a:ext cx="1993606" cy="1076494"/>
            </a:xfrm>
            <a:prstGeom prst="roundRect">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endParaRPr lang="zh-CN" altLang="en-US" sz="1050" b="1" dirty="0">
                <a:solidFill>
                  <a:schemeClr val="accent6"/>
                </a:solidFill>
                <a:latin typeface="微软雅黑" panose="020B0503020204020204" pitchFamily="34" charset="-122"/>
                <a:ea typeface="微软雅黑" panose="020B0503020204020204" pitchFamily="34" charset="-122"/>
              </a:endParaRPr>
            </a:p>
          </p:txBody>
        </p:sp>
        <p:sp>
          <p:nvSpPr>
            <p:cNvPr id="27" name="圆角矩形 26"/>
            <p:cNvSpPr/>
            <p:nvPr/>
          </p:nvSpPr>
          <p:spPr bwMode="auto">
            <a:xfrm>
              <a:off x="1111112" y="5906009"/>
              <a:ext cx="1341877" cy="411480"/>
            </a:xfrm>
            <a:prstGeom prst="roundRect">
              <a:avLst/>
            </a:prstGeom>
            <a:solidFill>
              <a:schemeClr val="accent2">
                <a:lumMod val="20000"/>
                <a:lumOff val="80000"/>
              </a:schemeClr>
            </a:solidFill>
            <a:ln>
              <a:solidFill>
                <a:schemeClr val="accent2">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zh-CN" altLang="en-US" sz="1350" dirty="0">
                  <a:solidFill>
                    <a:schemeClr val="tx1"/>
                  </a:solidFill>
                  <a:latin typeface="微软雅黑" panose="020B0503020204020204" pitchFamily="34" charset="-122"/>
                  <a:ea typeface="微软雅黑" panose="020B0503020204020204" pitchFamily="34" charset="-122"/>
                </a:rPr>
                <a:t>缓存服务</a:t>
              </a:r>
            </a:p>
          </p:txBody>
        </p:sp>
        <p:sp>
          <p:nvSpPr>
            <p:cNvPr id="30" name="文本框 29"/>
            <p:cNvSpPr txBox="1"/>
            <p:nvPr/>
          </p:nvSpPr>
          <p:spPr>
            <a:xfrm>
              <a:off x="857164" y="5526716"/>
              <a:ext cx="1326916" cy="338554"/>
            </a:xfrm>
            <a:prstGeom prst="rect">
              <a:avLst/>
            </a:prstGeom>
            <a:noFill/>
          </p:spPr>
          <p:txBody>
            <a:bodyPr vert="horz" wrap="square" rtlCol="0">
              <a:spAutoFit/>
            </a:bodyPr>
            <a:lstStyle/>
            <a:p>
              <a:r>
                <a:rPr lang="zh-CN" altLang="en-US" sz="1050" b="1" dirty="0">
                  <a:latin typeface="微软雅黑" panose="020B0503020204020204" pitchFamily="34" charset="-122"/>
                  <a:ea typeface="微软雅黑" panose="020B0503020204020204" pitchFamily="34" charset="-122"/>
                </a:rPr>
                <a:t>公共组件</a:t>
              </a:r>
            </a:p>
          </p:txBody>
        </p:sp>
      </p:grpSp>
      <p:cxnSp>
        <p:nvCxnSpPr>
          <p:cNvPr id="36" name="曲线连接符 35"/>
          <p:cNvCxnSpPr>
            <a:stCxn id="19" idx="1"/>
            <a:endCxn id="26" idx="1"/>
          </p:cNvCxnSpPr>
          <p:nvPr/>
        </p:nvCxnSpPr>
        <p:spPr bwMode="auto">
          <a:xfrm rot="10800000" flipV="1">
            <a:off x="1207728" y="3327672"/>
            <a:ext cx="68360" cy="1330760"/>
          </a:xfrm>
          <a:prstGeom prst="curvedConnector3">
            <a:avLst>
              <a:gd name="adj1" fmla="val 551452"/>
            </a:avLst>
          </a:prstGeom>
          <a:solidFill>
            <a:schemeClr val="accent1"/>
          </a:solidFill>
          <a:ln w="9525" cap="flat" cmpd="sng" algn="ctr">
            <a:solidFill>
              <a:srgbClr val="00B050"/>
            </a:solidFill>
            <a:prstDash val="solid"/>
            <a:round/>
            <a:headEnd type="none" w="med" len="med"/>
            <a:tailEnd type="triangle"/>
          </a:ln>
          <a:effectLst/>
        </p:spPr>
      </p:cxnSp>
      <p:cxnSp>
        <p:nvCxnSpPr>
          <p:cNvPr id="49" name="曲线连接符 48"/>
          <p:cNvCxnSpPr>
            <a:stCxn id="9" idx="1"/>
            <a:endCxn id="26" idx="1"/>
          </p:cNvCxnSpPr>
          <p:nvPr/>
        </p:nvCxnSpPr>
        <p:spPr bwMode="auto">
          <a:xfrm rot="10800000" flipV="1">
            <a:off x="1207729" y="1643652"/>
            <a:ext cx="69211" cy="3014780"/>
          </a:xfrm>
          <a:prstGeom prst="curvedConnector3">
            <a:avLst>
              <a:gd name="adj1" fmla="val 925739"/>
            </a:avLst>
          </a:prstGeom>
          <a:solidFill>
            <a:schemeClr val="accent1"/>
          </a:solidFill>
          <a:ln w="9525" cap="flat" cmpd="sng" algn="ctr">
            <a:solidFill>
              <a:srgbClr val="00B050"/>
            </a:solidFill>
            <a:prstDash val="solid"/>
            <a:round/>
            <a:headEnd type="none" w="med" len="med"/>
            <a:tailEnd type="triangle"/>
          </a:ln>
          <a:effectLst/>
        </p:spPr>
      </p:cxnSp>
      <p:sp>
        <p:nvSpPr>
          <p:cNvPr id="31" name="五边形 30"/>
          <p:cNvSpPr/>
          <p:nvPr/>
        </p:nvSpPr>
        <p:spPr>
          <a:xfrm>
            <a:off x="0" y="702348"/>
            <a:ext cx="2841632" cy="429823"/>
          </a:xfrm>
          <a:prstGeom prst="homePlate">
            <a:avLst/>
          </a:prstGeom>
          <a:ln>
            <a:noFill/>
          </a:ln>
        </p:spPr>
        <p:style>
          <a:lnRef idx="3">
            <a:schemeClr val="lt1"/>
          </a:lnRef>
          <a:fillRef idx="1">
            <a:schemeClr val="accent6"/>
          </a:fillRef>
          <a:effectRef idx="1">
            <a:schemeClr val="accent6"/>
          </a:effectRef>
          <a:fontRef idx="minor">
            <a:schemeClr val="lt1"/>
          </a:fontRef>
        </p:style>
        <p:txBody>
          <a:bodyPr rtlCol="0" anchor="ctr"/>
          <a:lstStyle/>
          <a:p>
            <a:r>
              <a:rPr lang="en-US" altLang="zh-CN" sz="1400" b="1" dirty="0" smtClean="0">
                <a:latin typeface="微软雅黑" panose="020B0503020204020204" pitchFamily="34" charset="-122"/>
                <a:ea typeface="微软雅黑" panose="020B0503020204020204" pitchFamily="34" charset="-122"/>
              </a:rPr>
              <a:t>04 </a:t>
            </a:r>
            <a:r>
              <a:rPr lang="zh-CN" altLang="en-US" sz="1400" b="1" dirty="0" smtClean="0">
                <a:latin typeface="微软雅黑" panose="020B0503020204020204" pitchFamily="34" charset="-122"/>
                <a:ea typeface="微软雅黑" panose="020B0503020204020204" pitchFamily="34" charset="-122"/>
              </a:rPr>
              <a:t>缓存</a:t>
            </a:r>
            <a:endParaRPr lang="zh-CN" altLang="en-US" sz="1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标题 1"/>
          <p:cNvSpPr>
            <a:spLocks noGrp="1"/>
          </p:cNvSpPr>
          <p:nvPr>
            <p:ph type="title"/>
          </p:nvPr>
        </p:nvSpPr>
        <p:spPr>
          <a:xfrm>
            <a:off x="606008" y="123478"/>
            <a:ext cx="2741856" cy="277143"/>
          </a:xfrm>
        </p:spPr>
        <p:txBody>
          <a:bodyPr/>
          <a:lstStyle/>
          <a:p>
            <a:pPr algn="l"/>
            <a:r>
              <a:rPr lang="zh-CN" altLang="en-US" sz="1600" dirty="0">
                <a:solidFill>
                  <a:schemeClr val="bg1"/>
                </a:solidFill>
                <a:latin typeface="微软雅黑" panose="020B0503020204020204" pitchFamily="34" charset="-122"/>
                <a:ea typeface="微软雅黑" panose="020B0503020204020204" pitchFamily="34" charset="-122"/>
              </a:rPr>
              <a:t>微服务架构</a:t>
            </a:r>
          </a:p>
        </p:txBody>
      </p:sp>
      <p:pic>
        <p:nvPicPr>
          <p:cNvPr id="33" name="图片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mc:AlternateContent xmlns:mc="http://schemas.openxmlformats.org/markup-compatibility/2006">
        <mc:Choice xmlns:a14="http://schemas.microsoft.com/office/drawing/2010/main" Requires="a14">
          <p:sp>
            <p:nvSpPr>
              <p:cNvPr id="2" name="TextBox 1"/>
              <p:cNvSpPr txBox="1"/>
              <p:nvPr/>
            </p:nvSpPr>
            <p:spPr>
              <a:xfrm>
                <a:off x="4086808" y="2114939"/>
                <a:ext cx="1702389" cy="24769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a:fld id="{A80C0B75-7BBD-42CA-B9C9-5F50825C143F}" type="mathplaceholder">
                        <a:rPr lang="zh-CN" altLang="en-US" sz="1600" b="1" i="1" smtClean="0">
                          <a:solidFill>
                            <a:schemeClr val="accent6"/>
                          </a:solidFill>
                          <a:latin typeface="Cambria Math"/>
                          <a:ea typeface="微软雅黑" pitchFamily="34" charset="-122"/>
                        </a:rPr>
                        <a:t>在此处键入公式。</a:t>
                      </a:fld>
                    </m:oMath>
                  </m:oMathPara>
                </a14:m>
                <a:endParaRPr lang="zh-CN" altLang="en-US" sz="1600" b="1" dirty="0" smtClean="0">
                  <a:solidFill>
                    <a:schemeClr val="accent6"/>
                  </a:solidFill>
                  <a:latin typeface="微软雅黑" pitchFamily="34" charset="-122"/>
                  <a:ea typeface="微软雅黑" pitchFamily="34" charset="-122"/>
                </a:endParaRPr>
              </a:p>
            </p:txBody>
          </p:sp>
        </mc:Choice>
        <mc:Fallback>
          <p:sp>
            <p:nvSpPr>
              <p:cNvPr id="2" name="TextBox 1"/>
              <p:cNvSpPr txBox="1">
                <a:spLocks noRot="1" noChangeAspect="1" noMove="1" noResize="1" noEditPoints="1" noAdjustHandles="1" noChangeArrowheads="1" noChangeShapeType="1" noTextEdit="1"/>
              </p:cNvSpPr>
              <p:nvPr/>
            </p:nvSpPr>
            <p:spPr>
              <a:xfrm>
                <a:off x="4086808" y="2114939"/>
                <a:ext cx="1702389" cy="247697"/>
              </a:xfrm>
              <a:prstGeom prst="rect">
                <a:avLst/>
              </a:prstGeom>
              <a:blipFill rotWithShape="1">
                <a:blip r:embed="rId4"/>
                <a:stretch>
                  <a:fillRect l="-3571" t="-9756" r="-3214" b="-292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6964924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 y="0"/>
            <a:ext cx="9144000" cy="5143500"/>
          </a:xfrm>
          <a:prstGeom prst="rect">
            <a:avLst/>
          </a:prstGeom>
          <a:pattFill prst="pct5">
            <a:fgClr>
              <a:schemeClr val="accent1"/>
            </a:fgClr>
            <a:bgClr>
              <a:schemeClr val="bg1"/>
            </a:bgClr>
          </a:pattFill>
        </p:spPr>
      </p:pic>
      <p:sp>
        <p:nvSpPr>
          <p:cNvPr id="6" name="矩形 5"/>
          <p:cNvSpPr/>
          <p:nvPr/>
        </p:nvSpPr>
        <p:spPr>
          <a:xfrm>
            <a:off x="784" y="2211710"/>
            <a:ext cx="9144000"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9"/>
          <p:cNvSpPr txBox="1"/>
          <p:nvPr/>
        </p:nvSpPr>
        <p:spPr>
          <a:xfrm>
            <a:off x="3427068" y="2944120"/>
            <a:ext cx="2289865" cy="623248"/>
          </a:xfrm>
          <a:prstGeom prst="rect">
            <a:avLst/>
          </a:prstGeom>
          <a:noFill/>
        </p:spPr>
        <p:txBody>
          <a:bodyPr wrap="square" lIns="68580" tIns="34290" rIns="68580" bIns="34290" rtlCol="0">
            <a:spAutoFit/>
          </a:bodyPr>
          <a:lstStyle/>
          <a:p>
            <a:pPr marL="0" lvl="1" algn="ctr"/>
            <a:r>
              <a:rPr lang="zh-CN" altLang="en-US" sz="3600" b="1" spc="300" dirty="0" smtClean="0">
                <a:solidFill>
                  <a:schemeClr val="bg1"/>
                </a:solidFill>
                <a:latin typeface="微软雅黑" pitchFamily="34" charset="-122"/>
                <a:ea typeface="微软雅黑" pitchFamily="34" charset="-122"/>
              </a:rPr>
              <a:t>单体应用</a:t>
            </a:r>
            <a:endParaRPr lang="zh-CN" altLang="en-US" sz="3600" b="1" spc="300" dirty="0">
              <a:solidFill>
                <a:schemeClr val="bg1"/>
              </a:solidFill>
              <a:latin typeface="微软雅黑" pitchFamily="34" charset="-122"/>
              <a:ea typeface="微软雅黑" pitchFamily="34" charset="-122"/>
            </a:endParaRPr>
          </a:p>
        </p:txBody>
      </p:sp>
      <p:sp>
        <p:nvSpPr>
          <p:cNvPr id="13" name="Freeform 5"/>
          <p:cNvSpPr>
            <a:spLocks/>
          </p:cNvSpPr>
          <p:nvPr/>
        </p:nvSpPr>
        <p:spPr bwMode="auto">
          <a:xfrm>
            <a:off x="3901440" y="1607124"/>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6"/>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5" name="文本框 9"/>
          <p:cNvSpPr txBox="1"/>
          <p:nvPr/>
        </p:nvSpPr>
        <p:spPr>
          <a:xfrm>
            <a:off x="4184787" y="3761290"/>
            <a:ext cx="1167799" cy="153888"/>
          </a:xfrm>
          <a:prstGeom prst="rect">
            <a:avLst/>
          </a:prstGeom>
          <a:noFill/>
        </p:spPr>
        <p:txBody>
          <a:bodyPr wrap="square" lIns="0" tIns="0" rIns="0" bIns="0" rtlCol="0">
            <a:spAutoFit/>
          </a:bodyPr>
          <a:lstStyle/>
          <a:p>
            <a:pPr marL="171450" lvl="1" indent="-171450">
              <a:buFont typeface="Wingdings" pitchFamily="2" charset="2"/>
              <a:buChar char="l"/>
            </a:pPr>
            <a:r>
              <a:rPr lang="zh-CN" altLang="en-US" sz="1000" dirty="0" smtClean="0">
                <a:solidFill>
                  <a:schemeClr val="bg1"/>
                </a:solidFill>
                <a:latin typeface="微软雅黑" pitchFamily="34" charset="-122"/>
                <a:ea typeface="微软雅黑" pitchFamily="34" charset="-122"/>
              </a:rPr>
              <a:t>定义</a:t>
            </a:r>
            <a:endParaRPr lang="zh-CN" altLang="en-US" sz="1000" dirty="0">
              <a:solidFill>
                <a:schemeClr val="bg1"/>
              </a:solidFill>
              <a:latin typeface="微软雅黑" pitchFamily="34" charset="-122"/>
              <a:ea typeface="微软雅黑" pitchFamily="34" charset="-122"/>
            </a:endParaRPr>
          </a:p>
        </p:txBody>
      </p:sp>
      <p:sp>
        <p:nvSpPr>
          <p:cNvPr id="20" name="文本框 9"/>
          <p:cNvSpPr txBox="1"/>
          <p:nvPr/>
        </p:nvSpPr>
        <p:spPr>
          <a:xfrm>
            <a:off x="4184786" y="3985555"/>
            <a:ext cx="1167799" cy="153888"/>
          </a:xfrm>
          <a:prstGeom prst="rect">
            <a:avLst/>
          </a:prstGeom>
          <a:noFill/>
        </p:spPr>
        <p:txBody>
          <a:bodyPr wrap="square" lIns="0" tIns="0" rIns="0" bIns="0" rtlCol="0">
            <a:spAutoFit/>
          </a:bodyPr>
          <a:lstStyle/>
          <a:p>
            <a:pPr marL="171450" lvl="1" indent="-171450">
              <a:buFont typeface="Wingdings" pitchFamily="2" charset="2"/>
              <a:buChar char="l"/>
            </a:pPr>
            <a:r>
              <a:rPr lang="zh-CN" altLang="en-US" sz="1000" dirty="0" smtClean="0">
                <a:solidFill>
                  <a:schemeClr val="bg1"/>
                </a:solidFill>
                <a:latin typeface="微软雅黑" pitchFamily="34" charset="-122"/>
                <a:ea typeface="微软雅黑" pitchFamily="34" charset="-122"/>
              </a:rPr>
              <a:t>优缺点</a:t>
            </a:r>
            <a:endParaRPr lang="zh-CN" altLang="en-US" sz="1000" dirty="0">
              <a:solidFill>
                <a:schemeClr val="bg1"/>
              </a:solidFill>
              <a:latin typeface="微软雅黑" pitchFamily="34" charset="-122"/>
              <a:ea typeface="微软雅黑" pitchFamily="34" charset="-122"/>
            </a:endParaRPr>
          </a:p>
        </p:txBody>
      </p:sp>
      <p:sp>
        <p:nvSpPr>
          <p:cNvPr id="22" name="文本框 9"/>
          <p:cNvSpPr txBox="1"/>
          <p:nvPr/>
        </p:nvSpPr>
        <p:spPr>
          <a:xfrm>
            <a:off x="4184787" y="4209820"/>
            <a:ext cx="1167799" cy="153888"/>
          </a:xfrm>
          <a:prstGeom prst="rect">
            <a:avLst/>
          </a:prstGeom>
          <a:noFill/>
        </p:spPr>
        <p:txBody>
          <a:bodyPr wrap="square" lIns="0" tIns="0" rIns="0" bIns="0" rtlCol="0">
            <a:spAutoFit/>
          </a:bodyPr>
          <a:lstStyle/>
          <a:p>
            <a:pPr marL="171450" lvl="1" indent="-171450">
              <a:buFont typeface="Wingdings" pitchFamily="2" charset="2"/>
              <a:buChar char="l"/>
            </a:pPr>
            <a:r>
              <a:rPr lang="zh-CN" altLang="en-US" sz="1000" dirty="0" smtClean="0">
                <a:solidFill>
                  <a:schemeClr val="bg1"/>
                </a:solidFill>
                <a:latin typeface="微软雅黑" pitchFamily="34" charset="-122"/>
                <a:ea typeface="微软雅黑" pitchFamily="34" charset="-122"/>
              </a:rPr>
              <a:t>如何优化</a:t>
            </a:r>
            <a:endParaRPr lang="zh-CN" altLang="en-US" sz="1000" dirty="0">
              <a:solidFill>
                <a:schemeClr val="bg1"/>
              </a:solidFill>
              <a:latin typeface="微软雅黑" pitchFamily="34" charset="-122"/>
              <a:ea typeface="微软雅黑" pitchFamily="34" charset="-122"/>
            </a:endParaRPr>
          </a:p>
        </p:txBody>
      </p:sp>
      <p:sp>
        <p:nvSpPr>
          <p:cNvPr id="23" name="文本框 9"/>
          <p:cNvSpPr txBox="1"/>
          <p:nvPr/>
        </p:nvSpPr>
        <p:spPr>
          <a:xfrm>
            <a:off x="4184786" y="4434086"/>
            <a:ext cx="1167799" cy="153888"/>
          </a:xfrm>
          <a:prstGeom prst="rect">
            <a:avLst/>
          </a:prstGeom>
          <a:noFill/>
        </p:spPr>
        <p:txBody>
          <a:bodyPr wrap="square" lIns="0" tIns="0" rIns="0" bIns="0" rtlCol="0">
            <a:spAutoFit/>
          </a:bodyPr>
          <a:lstStyle/>
          <a:p>
            <a:pPr marL="171450" lvl="1" indent="-171450">
              <a:buFont typeface="Wingdings" pitchFamily="2" charset="2"/>
              <a:buChar char="l"/>
            </a:pPr>
            <a:r>
              <a:rPr lang="zh-CN" altLang="en-US" sz="1000" dirty="0" smtClean="0">
                <a:solidFill>
                  <a:schemeClr val="bg1"/>
                </a:solidFill>
                <a:latin typeface="微软雅黑" pitchFamily="34" charset="-122"/>
                <a:ea typeface="微软雅黑" pitchFamily="34" charset="-122"/>
              </a:rPr>
              <a:t>如何治本</a:t>
            </a:r>
            <a:endParaRPr lang="zh-CN" altLang="en-US" sz="1000" dirty="0">
              <a:solidFill>
                <a:schemeClr val="bg1"/>
              </a:solidFill>
              <a:latin typeface="微软雅黑" pitchFamily="34" charset="-122"/>
              <a:ea typeface="微软雅黑" pitchFamily="34" charset="-122"/>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84786" y="1809601"/>
            <a:ext cx="769344" cy="769344"/>
          </a:xfrm>
          <a:prstGeom prst="rect">
            <a:avLst/>
          </a:prstGeom>
        </p:spPr>
      </p:pic>
    </p:spTree>
    <p:extLst>
      <p:ext uri="{BB962C8B-B14F-4D97-AF65-F5344CB8AC3E}">
        <p14:creationId xmlns:p14="http://schemas.microsoft.com/office/powerpoint/2010/main" val="3474317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83568" y="1242657"/>
            <a:ext cx="1554480" cy="1074420"/>
            <a:chOff x="619125" y="1514624"/>
            <a:chExt cx="2072640" cy="1432560"/>
          </a:xfrm>
        </p:grpSpPr>
        <p:sp>
          <p:nvSpPr>
            <p:cNvPr id="8" name="圆角矩形 7"/>
            <p:cNvSpPr/>
            <p:nvPr/>
          </p:nvSpPr>
          <p:spPr bwMode="auto">
            <a:xfrm>
              <a:off x="619125" y="1514624"/>
              <a:ext cx="2072640" cy="1432560"/>
            </a:xfrm>
            <a:prstGeom prst="roundRect">
              <a:avLst/>
            </a:prstGeom>
            <a:solidFill>
              <a:schemeClr val="accent2">
                <a:lumMod val="60000"/>
                <a:lumOff val="40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endParaRPr lang="zh-CN" altLang="en-US" sz="1050" b="1" dirty="0">
                <a:solidFill>
                  <a:schemeClr val="accent6"/>
                </a:solidFill>
                <a:latin typeface="微软雅黑" panose="020B0503020204020204" pitchFamily="34" charset="-122"/>
                <a:ea typeface="微软雅黑" panose="020B0503020204020204" pitchFamily="34" charset="-122"/>
              </a:endParaRPr>
            </a:p>
          </p:txBody>
        </p:sp>
        <p:sp>
          <p:nvSpPr>
            <p:cNvPr id="9" name="圆角矩形 8"/>
            <p:cNvSpPr/>
            <p:nvPr/>
          </p:nvSpPr>
          <p:spPr bwMode="auto">
            <a:xfrm>
              <a:off x="738211" y="1895624"/>
              <a:ext cx="843868" cy="411480"/>
            </a:xfrm>
            <a:prstGeom prst="roundRect">
              <a:avLst/>
            </a:prstGeom>
            <a:solidFill>
              <a:srgbClr val="00B0F0"/>
            </a:solidFill>
            <a:ln>
              <a:solidFill>
                <a:srgbClr val="00B0F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微软雅黑" panose="020B0503020204020204" pitchFamily="34" charset="-122"/>
                  <a:ea typeface="微软雅黑" panose="020B0503020204020204" pitchFamily="34" charset="-122"/>
                </a:rPr>
                <a:t>API</a:t>
              </a:r>
              <a:endParaRPr lang="zh-CN" altLang="en-US" sz="1350" dirty="0">
                <a:solidFill>
                  <a:schemeClr val="tx1"/>
                </a:solidFill>
                <a:latin typeface="微软雅黑" panose="020B0503020204020204" pitchFamily="34" charset="-122"/>
                <a:ea typeface="微软雅黑" panose="020B0503020204020204" pitchFamily="34" charset="-122"/>
              </a:endParaRPr>
            </a:p>
          </p:txBody>
        </p:sp>
        <p:sp>
          <p:nvSpPr>
            <p:cNvPr id="10" name="圆角矩形 9"/>
            <p:cNvSpPr/>
            <p:nvPr/>
          </p:nvSpPr>
          <p:spPr bwMode="auto">
            <a:xfrm>
              <a:off x="1728811" y="1880384"/>
              <a:ext cx="843868" cy="426720"/>
            </a:xfrm>
            <a:prstGeom prst="roundRect">
              <a:avLst/>
            </a:prstGeom>
            <a:solidFill>
              <a:schemeClr val="bg1">
                <a:lumMod val="65000"/>
              </a:schemeClr>
            </a:solidFill>
            <a:ln>
              <a:solidFill>
                <a:schemeClr val="bg2">
                  <a:lumMod val="7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微软雅黑" panose="020B0503020204020204" pitchFamily="34" charset="-122"/>
                  <a:ea typeface="微软雅黑" panose="020B0503020204020204" pitchFamily="34" charset="-122"/>
                </a:rPr>
                <a:t>MGR</a:t>
              </a:r>
              <a:endParaRPr lang="zh-CN" altLang="en-US" sz="1350" dirty="0">
                <a:solidFill>
                  <a:schemeClr val="tx1"/>
                </a:solidFill>
                <a:latin typeface="微软雅黑" panose="020B0503020204020204" pitchFamily="34" charset="-122"/>
                <a:ea typeface="微软雅黑" panose="020B0503020204020204" pitchFamily="34" charset="-122"/>
              </a:endParaRPr>
            </a:p>
          </p:txBody>
        </p:sp>
        <p:sp>
          <p:nvSpPr>
            <p:cNvPr id="11" name="流程图: 磁盘 10"/>
            <p:cNvSpPr/>
            <p:nvPr/>
          </p:nvSpPr>
          <p:spPr bwMode="auto">
            <a:xfrm>
              <a:off x="1213485" y="2413784"/>
              <a:ext cx="899160" cy="441960"/>
            </a:xfrm>
            <a:prstGeom prst="flowChartMagneticDisk">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微软雅黑" panose="020B0503020204020204" pitchFamily="34" charset="-122"/>
                  <a:ea typeface="微软雅黑" panose="020B0503020204020204" pitchFamily="34" charset="-122"/>
                </a:rPr>
                <a:t>DB</a:t>
              </a:r>
              <a:endParaRPr lang="zh-CN" altLang="en-US" sz="1350" dirty="0">
                <a:solidFill>
                  <a:schemeClr val="tx1"/>
                </a:solidFill>
                <a:latin typeface="微软雅黑" panose="020B0503020204020204" pitchFamily="34" charset="-122"/>
                <a:ea typeface="微软雅黑" panose="020B0503020204020204" pitchFamily="34" charset="-122"/>
              </a:endParaRPr>
            </a:p>
          </p:txBody>
        </p:sp>
        <p:cxnSp>
          <p:nvCxnSpPr>
            <p:cNvPr id="12" name="肘形连接符 11"/>
            <p:cNvCxnSpPr>
              <a:endCxn id="11" idx="2"/>
            </p:cNvCxnSpPr>
            <p:nvPr/>
          </p:nvCxnSpPr>
          <p:spPr bwMode="auto">
            <a:xfrm rot="16200000" flipH="1">
              <a:off x="904875" y="2326154"/>
              <a:ext cx="327660" cy="289560"/>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13" name="肘形连接符 12"/>
            <p:cNvCxnSpPr>
              <a:endCxn id="11" idx="4"/>
            </p:cNvCxnSpPr>
            <p:nvPr/>
          </p:nvCxnSpPr>
          <p:spPr bwMode="auto">
            <a:xfrm rot="5400000">
              <a:off x="2085975" y="2333774"/>
              <a:ext cx="327660" cy="274320"/>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14" name="矩形 13"/>
            <p:cNvSpPr/>
            <p:nvPr/>
          </p:nvSpPr>
          <p:spPr>
            <a:xfrm>
              <a:off x="651684" y="1542425"/>
              <a:ext cx="949405" cy="338555"/>
            </a:xfrm>
            <a:prstGeom prst="rect">
              <a:avLst/>
            </a:prstGeom>
          </p:spPr>
          <p:txBody>
            <a:bodyPr wrap="none">
              <a:spAutoFit/>
            </a:bodyPr>
            <a:lstStyle/>
            <a:p>
              <a:pPr eaLnBrk="1" hangingPunct="1"/>
              <a:r>
                <a:rPr lang="zh-CN" altLang="en-US" sz="1050" b="1" dirty="0">
                  <a:latin typeface="微软雅黑" panose="020B0503020204020204" pitchFamily="34" charset="-122"/>
                  <a:ea typeface="微软雅黑" panose="020B0503020204020204" pitchFamily="34" charset="-122"/>
                </a:rPr>
                <a:t>微服务 </a:t>
              </a:r>
              <a:r>
                <a:rPr lang="en-US" altLang="zh-CN" sz="1050" b="1" dirty="0">
                  <a:latin typeface="微软雅黑" panose="020B0503020204020204" pitchFamily="34" charset="-122"/>
                  <a:ea typeface="微软雅黑" panose="020B0503020204020204" pitchFamily="34" charset="-122"/>
                </a:rPr>
                <a:t>1</a:t>
              </a:r>
              <a:endParaRPr lang="zh-CN" altLang="en-US" sz="1050" b="1" dirty="0">
                <a:latin typeface="微软雅黑" panose="020B0503020204020204" pitchFamily="34" charset="-122"/>
                <a:ea typeface="微软雅黑" panose="020B0503020204020204" pitchFamily="34" charset="-122"/>
              </a:endParaRPr>
            </a:p>
          </p:txBody>
        </p:sp>
      </p:grpSp>
      <p:sp>
        <p:nvSpPr>
          <p:cNvPr id="16" name="矩形 15"/>
          <p:cNvSpPr/>
          <p:nvPr/>
        </p:nvSpPr>
        <p:spPr>
          <a:xfrm>
            <a:off x="4236427" y="968330"/>
            <a:ext cx="4347503" cy="3970318"/>
          </a:xfrm>
          <a:prstGeom prst="rect">
            <a:avLst/>
          </a:prstGeom>
          <a:ln>
            <a:solidFill>
              <a:srgbClr val="0E647C"/>
            </a:solidFill>
          </a:ln>
        </p:spPr>
        <p:txBody>
          <a:bodyPr wrap="square">
            <a:spAutoFit/>
          </a:bodyPr>
          <a:lstStyle/>
          <a:p>
            <a:pPr marL="257175" indent="-257175">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方式</a:t>
            </a:r>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：非事务消息</a:t>
            </a:r>
            <a:endParaRPr lang="en-US" altLang="zh-CN" sz="1200" dirty="0">
              <a:latin typeface="微软雅黑" panose="020B0503020204020204" pitchFamily="34" charset="-122"/>
              <a:ea typeface="微软雅黑" panose="020B0503020204020204" pitchFamily="34" charset="-122"/>
            </a:endParaRPr>
          </a:p>
          <a:p>
            <a:pPr marL="600075" lvl="1" indent="-257175">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步骤一：微服务</a:t>
            </a:r>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更新自身数据库</a:t>
            </a:r>
            <a:endParaRPr lang="en-US" altLang="zh-CN" sz="1200" dirty="0">
              <a:latin typeface="微软雅黑" panose="020B0503020204020204" pitchFamily="34" charset="-122"/>
              <a:ea typeface="微软雅黑" panose="020B0503020204020204" pitchFamily="34" charset="-122"/>
            </a:endParaRPr>
          </a:p>
          <a:p>
            <a:pPr marL="942975" lvl="2" indent="-257175">
              <a:lnSpc>
                <a:spcPct val="150000"/>
              </a:lnSpc>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如果更新失败，终止</a:t>
            </a:r>
            <a:endParaRPr lang="en-US" altLang="zh-CN" sz="1200" dirty="0">
              <a:latin typeface="微软雅黑" panose="020B0503020204020204" pitchFamily="34" charset="-122"/>
              <a:ea typeface="微软雅黑" panose="020B0503020204020204" pitchFamily="34" charset="-122"/>
            </a:endParaRPr>
          </a:p>
          <a:p>
            <a:pPr marL="600075" lvl="1" indent="-257175">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步骤二：向消息队列投递消息</a:t>
            </a:r>
            <a:endParaRPr lang="en-US" altLang="zh-CN" sz="1200" dirty="0">
              <a:latin typeface="微软雅黑" panose="020B0503020204020204" pitchFamily="34" charset="-122"/>
              <a:ea typeface="微软雅黑" panose="020B0503020204020204" pitchFamily="34" charset="-122"/>
            </a:endParaRPr>
          </a:p>
          <a:p>
            <a:pPr marL="942975" lvl="2" indent="-257175">
              <a:lnSpc>
                <a:spcPct val="150000"/>
              </a:lnSpc>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如果投递失败，回滚数据库操作</a:t>
            </a:r>
            <a:endParaRPr lang="en-US" altLang="zh-CN" sz="1200" dirty="0">
              <a:latin typeface="微软雅黑" panose="020B0503020204020204" pitchFamily="34" charset="-122"/>
              <a:ea typeface="微软雅黑" panose="020B0503020204020204" pitchFamily="34" charset="-122"/>
            </a:endParaRPr>
          </a:p>
          <a:p>
            <a:pPr marL="257175" indent="-257175">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方式</a:t>
            </a:r>
            <a:r>
              <a:rPr lang="en-US" altLang="zh-CN" sz="1200" dirty="0">
                <a:latin typeface="微软雅黑" panose="020B0503020204020204" pitchFamily="34" charset="-122"/>
                <a:ea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rPr>
              <a:t>：事务消息</a:t>
            </a:r>
            <a:endParaRPr lang="en-US" altLang="zh-CN" sz="1200" dirty="0">
              <a:latin typeface="微软雅黑" panose="020B0503020204020204" pitchFamily="34" charset="-122"/>
              <a:ea typeface="微软雅黑" panose="020B0503020204020204" pitchFamily="34" charset="-122"/>
            </a:endParaRPr>
          </a:p>
          <a:p>
            <a:pPr marL="600075" lvl="1" indent="-257175">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步骤一：微服务</a:t>
            </a:r>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投递</a:t>
            </a:r>
            <a:r>
              <a:rPr lang="en-US" altLang="zh-CN" sz="1200" dirty="0">
                <a:latin typeface="微软雅黑" panose="020B0503020204020204" pitchFamily="34" charset="-122"/>
                <a:ea typeface="微软雅黑" panose="020B0503020204020204" pitchFamily="34" charset="-122"/>
              </a:rPr>
              <a:t>Prepared</a:t>
            </a:r>
            <a:r>
              <a:rPr lang="zh-CN" altLang="en-US" sz="1200" dirty="0">
                <a:latin typeface="微软雅黑" panose="020B0503020204020204" pitchFamily="34" charset="-122"/>
                <a:ea typeface="微软雅黑" panose="020B0503020204020204" pitchFamily="34" charset="-122"/>
              </a:rPr>
              <a:t>消息</a:t>
            </a:r>
            <a:endParaRPr lang="en-US" altLang="zh-CN" sz="1200" dirty="0">
              <a:latin typeface="微软雅黑" panose="020B0503020204020204" pitchFamily="34" charset="-122"/>
              <a:ea typeface="微软雅黑" panose="020B0503020204020204" pitchFamily="34" charset="-122"/>
            </a:endParaRPr>
          </a:p>
          <a:p>
            <a:pPr marL="600075" lvl="1" indent="-257175">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步骤二：微服务</a:t>
            </a:r>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更新自身数据库</a:t>
            </a:r>
            <a:endParaRPr lang="en-US" altLang="zh-CN" sz="1200" dirty="0">
              <a:latin typeface="微软雅黑" panose="020B0503020204020204" pitchFamily="34" charset="-122"/>
              <a:ea typeface="微软雅黑" panose="020B0503020204020204" pitchFamily="34" charset="-122"/>
            </a:endParaRPr>
          </a:p>
          <a:p>
            <a:pPr marL="942975" lvl="2" indent="-257175">
              <a:lnSpc>
                <a:spcPct val="150000"/>
              </a:lnSpc>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如果更新失败，回滚</a:t>
            </a:r>
            <a:r>
              <a:rPr lang="en-US" altLang="zh-CN" sz="1200" dirty="0">
                <a:latin typeface="微软雅黑" panose="020B0503020204020204" pitchFamily="34" charset="-122"/>
                <a:ea typeface="微软雅黑" panose="020B0503020204020204" pitchFamily="34" charset="-122"/>
              </a:rPr>
              <a:t>Prepared</a:t>
            </a:r>
            <a:r>
              <a:rPr lang="zh-CN" altLang="en-US" sz="1200" dirty="0">
                <a:latin typeface="微软雅黑" panose="020B0503020204020204" pitchFamily="34" charset="-122"/>
                <a:ea typeface="微软雅黑" panose="020B0503020204020204" pitchFamily="34" charset="-122"/>
              </a:rPr>
              <a:t>消息</a:t>
            </a:r>
            <a:endParaRPr lang="en-US" altLang="zh-CN" sz="1200" dirty="0">
              <a:latin typeface="微软雅黑" panose="020B0503020204020204" pitchFamily="34" charset="-122"/>
              <a:ea typeface="微软雅黑" panose="020B0503020204020204" pitchFamily="34" charset="-122"/>
            </a:endParaRPr>
          </a:p>
          <a:p>
            <a:pPr marL="600075" lvl="1" indent="-257175">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步骤三：微服务</a:t>
            </a:r>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更新</a:t>
            </a:r>
            <a:r>
              <a:rPr lang="en-US" altLang="zh-CN" sz="1200" dirty="0">
                <a:latin typeface="微软雅黑" panose="020B0503020204020204" pitchFamily="34" charset="-122"/>
                <a:ea typeface="微软雅黑" panose="020B0503020204020204" pitchFamily="34" charset="-122"/>
              </a:rPr>
              <a:t>Prepared</a:t>
            </a:r>
            <a:r>
              <a:rPr lang="zh-CN" altLang="en-US" sz="1200" dirty="0">
                <a:latin typeface="微软雅黑" panose="020B0503020204020204" pitchFamily="34" charset="-122"/>
                <a:ea typeface="微软雅黑" panose="020B0503020204020204" pitchFamily="34" charset="-122"/>
              </a:rPr>
              <a:t>消息的状态为已发送</a:t>
            </a:r>
            <a:endParaRPr lang="en-US" altLang="zh-CN" sz="1200" dirty="0">
              <a:latin typeface="微软雅黑" panose="020B0503020204020204" pitchFamily="34" charset="-122"/>
              <a:ea typeface="微软雅黑" panose="020B0503020204020204" pitchFamily="34" charset="-122"/>
            </a:endParaRPr>
          </a:p>
          <a:p>
            <a:pPr marL="942975" lvl="2" indent="-257175">
              <a:lnSpc>
                <a:spcPct val="150000"/>
              </a:lnSpc>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如果更新失败，消息服务定时向微服务</a:t>
            </a:r>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确认数据库更新是否成功</a:t>
            </a:r>
            <a:endParaRPr lang="en-US" altLang="zh-CN" sz="1200" dirty="0">
              <a:latin typeface="微软雅黑" panose="020B0503020204020204" pitchFamily="34" charset="-122"/>
              <a:ea typeface="微软雅黑" panose="020B0503020204020204" pitchFamily="34" charset="-122"/>
            </a:endParaRPr>
          </a:p>
          <a:p>
            <a:pPr marL="1285875" lvl="3" indent="-257175">
              <a:lnSpc>
                <a:spcPct val="150000"/>
              </a:lnSpc>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如果成功，更新消息状态为已发送</a:t>
            </a:r>
            <a:endParaRPr lang="en-US" altLang="zh-CN" sz="1200" dirty="0">
              <a:latin typeface="微软雅黑" panose="020B0503020204020204" pitchFamily="34" charset="-122"/>
              <a:ea typeface="微软雅黑" panose="020B0503020204020204" pitchFamily="34" charset="-122"/>
            </a:endParaRPr>
          </a:p>
          <a:p>
            <a:pPr marL="1285875" lvl="3" indent="-257175">
              <a:lnSpc>
                <a:spcPct val="150000"/>
              </a:lnSpc>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如果失败，回滚消息</a:t>
            </a:r>
            <a:endParaRPr lang="en-US" altLang="zh-CN" sz="1200" dirty="0">
              <a:latin typeface="微软雅黑" panose="020B0503020204020204" pitchFamily="34" charset="-122"/>
              <a:ea typeface="微软雅黑" panose="020B0503020204020204" pitchFamily="34" charset="-122"/>
            </a:endParaRPr>
          </a:p>
        </p:txBody>
      </p:sp>
      <p:grpSp>
        <p:nvGrpSpPr>
          <p:cNvPr id="17" name="组合 16"/>
          <p:cNvGrpSpPr/>
          <p:nvPr/>
        </p:nvGrpSpPr>
        <p:grpSpPr>
          <a:xfrm>
            <a:off x="682717" y="2675217"/>
            <a:ext cx="1554480" cy="1074420"/>
            <a:chOff x="619125" y="1514624"/>
            <a:chExt cx="2072640" cy="1432560"/>
          </a:xfrm>
        </p:grpSpPr>
        <p:sp>
          <p:nvSpPr>
            <p:cNvPr id="18" name="圆角矩形 17"/>
            <p:cNvSpPr/>
            <p:nvPr/>
          </p:nvSpPr>
          <p:spPr bwMode="auto">
            <a:xfrm>
              <a:off x="619125" y="1514624"/>
              <a:ext cx="2072640" cy="1432560"/>
            </a:xfrm>
            <a:prstGeom prst="roundRect">
              <a:avLst/>
            </a:prstGeom>
            <a:solidFill>
              <a:schemeClr val="accent2">
                <a:lumMod val="60000"/>
                <a:lumOff val="40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endParaRPr lang="zh-CN" altLang="en-US" sz="1050" b="1" dirty="0">
                <a:solidFill>
                  <a:schemeClr val="accent6"/>
                </a:solidFill>
                <a:latin typeface="微软雅黑" panose="020B0503020204020204" pitchFamily="34" charset="-122"/>
                <a:ea typeface="微软雅黑" panose="020B0503020204020204" pitchFamily="34" charset="-122"/>
              </a:endParaRPr>
            </a:p>
          </p:txBody>
        </p:sp>
        <p:sp>
          <p:nvSpPr>
            <p:cNvPr id="19" name="圆角矩形 18"/>
            <p:cNvSpPr/>
            <p:nvPr/>
          </p:nvSpPr>
          <p:spPr bwMode="auto">
            <a:xfrm>
              <a:off x="738211" y="1895624"/>
              <a:ext cx="843868" cy="411480"/>
            </a:xfrm>
            <a:prstGeom prst="roundRect">
              <a:avLst/>
            </a:prstGeom>
            <a:solidFill>
              <a:srgbClr val="00B0F0"/>
            </a:solidFill>
            <a:ln>
              <a:solidFill>
                <a:srgbClr val="00B0F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微软雅黑" panose="020B0503020204020204" pitchFamily="34" charset="-122"/>
                  <a:ea typeface="微软雅黑" panose="020B0503020204020204" pitchFamily="34" charset="-122"/>
                </a:rPr>
                <a:t>API</a:t>
              </a:r>
              <a:endParaRPr lang="zh-CN" altLang="en-US" sz="1350" dirty="0">
                <a:solidFill>
                  <a:schemeClr val="tx1"/>
                </a:solidFill>
                <a:latin typeface="微软雅黑" panose="020B0503020204020204" pitchFamily="34" charset="-122"/>
                <a:ea typeface="微软雅黑" panose="020B0503020204020204" pitchFamily="34" charset="-122"/>
              </a:endParaRPr>
            </a:p>
          </p:txBody>
        </p:sp>
        <p:sp>
          <p:nvSpPr>
            <p:cNvPr id="20" name="圆角矩形 19"/>
            <p:cNvSpPr/>
            <p:nvPr/>
          </p:nvSpPr>
          <p:spPr bwMode="auto">
            <a:xfrm>
              <a:off x="1728811" y="1880384"/>
              <a:ext cx="843868" cy="426720"/>
            </a:xfrm>
            <a:prstGeom prst="roundRect">
              <a:avLst/>
            </a:prstGeom>
            <a:solidFill>
              <a:schemeClr val="bg1">
                <a:lumMod val="65000"/>
              </a:schemeClr>
            </a:solidFill>
            <a:ln>
              <a:solidFill>
                <a:schemeClr val="bg2">
                  <a:lumMod val="7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微软雅黑" panose="020B0503020204020204" pitchFamily="34" charset="-122"/>
                  <a:ea typeface="微软雅黑" panose="020B0503020204020204" pitchFamily="34" charset="-122"/>
                </a:rPr>
                <a:t>MGR</a:t>
              </a:r>
              <a:endParaRPr lang="zh-CN" altLang="en-US" sz="1350" dirty="0">
                <a:solidFill>
                  <a:schemeClr val="tx1"/>
                </a:solidFill>
                <a:latin typeface="微软雅黑" panose="020B0503020204020204" pitchFamily="34" charset="-122"/>
                <a:ea typeface="微软雅黑" panose="020B0503020204020204" pitchFamily="34" charset="-122"/>
              </a:endParaRPr>
            </a:p>
          </p:txBody>
        </p:sp>
        <p:sp>
          <p:nvSpPr>
            <p:cNvPr id="21" name="流程图: 磁盘 20"/>
            <p:cNvSpPr/>
            <p:nvPr/>
          </p:nvSpPr>
          <p:spPr bwMode="auto">
            <a:xfrm>
              <a:off x="1213485" y="2413784"/>
              <a:ext cx="899160" cy="441960"/>
            </a:xfrm>
            <a:prstGeom prst="flowChartMagneticDisk">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微软雅黑" panose="020B0503020204020204" pitchFamily="34" charset="-122"/>
                  <a:ea typeface="微软雅黑" panose="020B0503020204020204" pitchFamily="34" charset="-122"/>
                </a:rPr>
                <a:t>DB</a:t>
              </a:r>
              <a:endParaRPr lang="zh-CN" altLang="en-US" sz="1350" dirty="0">
                <a:solidFill>
                  <a:schemeClr val="tx1"/>
                </a:solidFill>
                <a:latin typeface="微软雅黑" panose="020B0503020204020204" pitchFamily="34" charset="-122"/>
                <a:ea typeface="微软雅黑" panose="020B0503020204020204" pitchFamily="34" charset="-122"/>
              </a:endParaRPr>
            </a:p>
          </p:txBody>
        </p:sp>
        <p:cxnSp>
          <p:nvCxnSpPr>
            <p:cNvPr id="22" name="肘形连接符 21"/>
            <p:cNvCxnSpPr>
              <a:endCxn id="21" idx="2"/>
            </p:cNvCxnSpPr>
            <p:nvPr/>
          </p:nvCxnSpPr>
          <p:spPr bwMode="auto">
            <a:xfrm rot="16200000" flipH="1">
              <a:off x="904875" y="2326154"/>
              <a:ext cx="327660" cy="289560"/>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23" name="肘形连接符 22"/>
            <p:cNvCxnSpPr>
              <a:endCxn id="21" idx="4"/>
            </p:cNvCxnSpPr>
            <p:nvPr/>
          </p:nvCxnSpPr>
          <p:spPr bwMode="auto">
            <a:xfrm rot="5400000">
              <a:off x="2085975" y="2333774"/>
              <a:ext cx="327660" cy="274320"/>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24" name="矩形 23"/>
            <p:cNvSpPr/>
            <p:nvPr/>
          </p:nvSpPr>
          <p:spPr>
            <a:xfrm>
              <a:off x="651684" y="1542425"/>
              <a:ext cx="949405" cy="338555"/>
            </a:xfrm>
            <a:prstGeom prst="rect">
              <a:avLst/>
            </a:prstGeom>
          </p:spPr>
          <p:txBody>
            <a:bodyPr wrap="none">
              <a:spAutoFit/>
            </a:bodyPr>
            <a:lstStyle/>
            <a:p>
              <a:pPr eaLnBrk="1" hangingPunct="1"/>
              <a:r>
                <a:rPr lang="zh-CN" altLang="en-US" sz="1050" b="1" dirty="0">
                  <a:latin typeface="微软雅黑" panose="020B0503020204020204" pitchFamily="34" charset="-122"/>
                  <a:ea typeface="微软雅黑" panose="020B0503020204020204" pitchFamily="34" charset="-122"/>
                </a:rPr>
                <a:t>微服务 </a:t>
              </a:r>
              <a:r>
                <a:rPr lang="en-US" altLang="zh-CN" sz="1050" b="1" dirty="0">
                  <a:latin typeface="微软雅黑" panose="020B0503020204020204" pitchFamily="34" charset="-122"/>
                  <a:ea typeface="微软雅黑" panose="020B0503020204020204" pitchFamily="34" charset="-122"/>
                </a:rPr>
                <a:t>2</a:t>
              </a:r>
              <a:endParaRPr lang="zh-CN" altLang="en-US" sz="1050" b="1" dirty="0">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703672" y="4293806"/>
            <a:ext cx="1495205" cy="807371"/>
            <a:chOff x="776556" y="5426069"/>
            <a:chExt cx="1993606" cy="1076494"/>
          </a:xfrm>
        </p:grpSpPr>
        <p:sp>
          <p:nvSpPr>
            <p:cNvPr id="26" name="圆角矩形 25"/>
            <p:cNvSpPr/>
            <p:nvPr/>
          </p:nvSpPr>
          <p:spPr bwMode="auto">
            <a:xfrm>
              <a:off x="776556" y="5426069"/>
              <a:ext cx="1993606" cy="1076494"/>
            </a:xfrm>
            <a:prstGeom prst="roundRect">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endParaRPr lang="zh-CN" altLang="en-US" sz="1050" b="1" dirty="0">
                <a:solidFill>
                  <a:schemeClr val="accent6"/>
                </a:solidFill>
                <a:latin typeface="微软雅黑" panose="020B0503020204020204" pitchFamily="34" charset="-122"/>
                <a:ea typeface="微软雅黑" panose="020B0503020204020204" pitchFamily="34" charset="-122"/>
              </a:endParaRPr>
            </a:p>
          </p:txBody>
        </p:sp>
        <p:sp>
          <p:nvSpPr>
            <p:cNvPr id="27" name="圆角矩形 26"/>
            <p:cNvSpPr/>
            <p:nvPr/>
          </p:nvSpPr>
          <p:spPr bwMode="auto">
            <a:xfrm>
              <a:off x="1111112" y="5906009"/>
              <a:ext cx="1341877" cy="411480"/>
            </a:xfrm>
            <a:prstGeom prst="roundRect">
              <a:avLst/>
            </a:prstGeom>
            <a:solidFill>
              <a:schemeClr val="accent2">
                <a:lumMod val="20000"/>
                <a:lumOff val="80000"/>
              </a:schemeClr>
            </a:solidFill>
            <a:ln>
              <a:solidFill>
                <a:schemeClr val="accent2">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zh-CN" altLang="en-US" sz="1350" dirty="0">
                  <a:solidFill>
                    <a:schemeClr val="tx1"/>
                  </a:solidFill>
                  <a:latin typeface="微软雅黑" panose="020B0503020204020204" pitchFamily="34" charset="-122"/>
                  <a:ea typeface="微软雅黑" panose="020B0503020204020204" pitchFamily="34" charset="-122"/>
                </a:rPr>
                <a:t>消息队列</a:t>
              </a:r>
            </a:p>
          </p:txBody>
        </p:sp>
        <p:sp>
          <p:nvSpPr>
            <p:cNvPr id="30" name="文本框 29"/>
            <p:cNvSpPr txBox="1"/>
            <p:nvPr/>
          </p:nvSpPr>
          <p:spPr>
            <a:xfrm>
              <a:off x="857164" y="5526716"/>
              <a:ext cx="1326916" cy="338554"/>
            </a:xfrm>
            <a:prstGeom prst="rect">
              <a:avLst/>
            </a:prstGeom>
            <a:noFill/>
          </p:spPr>
          <p:txBody>
            <a:bodyPr vert="horz" wrap="square" rtlCol="0">
              <a:spAutoFit/>
            </a:bodyPr>
            <a:lstStyle/>
            <a:p>
              <a:r>
                <a:rPr lang="zh-CN" altLang="en-US" sz="1050" b="1" dirty="0">
                  <a:latin typeface="微软雅黑" panose="020B0503020204020204" pitchFamily="34" charset="-122"/>
                  <a:ea typeface="微软雅黑" panose="020B0503020204020204" pitchFamily="34" charset="-122"/>
                </a:rPr>
                <a:t>公共组件</a:t>
              </a:r>
            </a:p>
          </p:txBody>
        </p:sp>
      </p:grpSp>
      <p:cxnSp>
        <p:nvCxnSpPr>
          <p:cNvPr id="36" name="曲线连接符 35"/>
          <p:cNvCxnSpPr>
            <a:stCxn id="27" idx="0"/>
            <a:endCxn id="18" idx="2"/>
          </p:cNvCxnSpPr>
          <p:nvPr/>
        </p:nvCxnSpPr>
        <p:spPr bwMode="auto">
          <a:xfrm rot="5400000" flipH="1" flipV="1">
            <a:off x="1006814" y="4200618"/>
            <a:ext cx="904124" cy="2164"/>
          </a:xfrm>
          <a:prstGeom prst="curvedConnector3">
            <a:avLst>
              <a:gd name="adj1" fmla="val 50000"/>
            </a:avLst>
          </a:prstGeom>
          <a:solidFill>
            <a:schemeClr val="accent1"/>
          </a:solidFill>
          <a:ln w="9525" cap="flat" cmpd="sng" algn="ctr">
            <a:solidFill>
              <a:srgbClr val="00B050"/>
            </a:solidFill>
            <a:prstDash val="solid"/>
            <a:round/>
            <a:headEnd type="none" w="med" len="med"/>
            <a:tailEnd type="triangle"/>
          </a:ln>
          <a:effectLst/>
        </p:spPr>
      </p:cxnSp>
      <p:sp>
        <p:nvSpPr>
          <p:cNvPr id="48" name="七边形 47"/>
          <p:cNvSpPr/>
          <p:nvPr/>
        </p:nvSpPr>
        <p:spPr bwMode="auto">
          <a:xfrm>
            <a:off x="257209" y="2694617"/>
            <a:ext cx="298125" cy="321182"/>
          </a:xfrm>
          <a:prstGeom prst="heptagon">
            <a:avLst/>
          </a:prstGeom>
          <a:solidFill>
            <a:srgbClr val="00B050"/>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r>
              <a:rPr lang="en-US" altLang="zh-CN" sz="1500" dirty="0">
                <a:solidFill>
                  <a:schemeClr val="bg1"/>
                </a:solidFill>
                <a:latin typeface="微软雅黑" panose="020B0503020204020204" pitchFamily="34" charset="-122"/>
                <a:ea typeface="微软雅黑" panose="020B0503020204020204" pitchFamily="34" charset="-122"/>
              </a:rPr>
              <a:t>1</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54" name="七边形 53"/>
          <p:cNvSpPr/>
          <p:nvPr/>
        </p:nvSpPr>
        <p:spPr bwMode="auto">
          <a:xfrm>
            <a:off x="1148706" y="3883193"/>
            <a:ext cx="298125" cy="321182"/>
          </a:xfrm>
          <a:prstGeom prst="heptagon">
            <a:avLst/>
          </a:prstGeom>
          <a:solidFill>
            <a:srgbClr val="00B050"/>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r>
              <a:rPr lang="en-US" altLang="zh-CN" sz="1500" dirty="0">
                <a:solidFill>
                  <a:schemeClr val="bg1"/>
                </a:solidFill>
                <a:latin typeface="微软雅黑" panose="020B0503020204020204" pitchFamily="34" charset="-122"/>
                <a:ea typeface="微软雅黑" panose="020B0503020204020204" pitchFamily="34" charset="-122"/>
              </a:rPr>
              <a:t>2</a:t>
            </a:r>
            <a:endParaRPr lang="zh-CN" altLang="en-US" sz="1500" dirty="0">
              <a:solidFill>
                <a:schemeClr val="bg1"/>
              </a:solidFill>
              <a:latin typeface="微软雅黑" panose="020B0503020204020204" pitchFamily="34" charset="-122"/>
              <a:ea typeface="微软雅黑" panose="020B0503020204020204" pitchFamily="34" charset="-122"/>
            </a:endParaRPr>
          </a:p>
        </p:txBody>
      </p:sp>
      <p:grpSp>
        <p:nvGrpSpPr>
          <p:cNvPr id="37" name="组合 36"/>
          <p:cNvGrpSpPr/>
          <p:nvPr/>
        </p:nvGrpSpPr>
        <p:grpSpPr>
          <a:xfrm>
            <a:off x="2513643" y="2696067"/>
            <a:ext cx="1554480" cy="1074420"/>
            <a:chOff x="619125" y="1514624"/>
            <a:chExt cx="2072640" cy="1432560"/>
          </a:xfrm>
        </p:grpSpPr>
        <p:sp>
          <p:nvSpPr>
            <p:cNvPr id="38" name="圆角矩形 37"/>
            <p:cNvSpPr/>
            <p:nvPr/>
          </p:nvSpPr>
          <p:spPr bwMode="auto">
            <a:xfrm>
              <a:off x="619125" y="1514624"/>
              <a:ext cx="2072640" cy="1432560"/>
            </a:xfrm>
            <a:prstGeom prst="roundRect">
              <a:avLst/>
            </a:prstGeom>
            <a:solidFill>
              <a:schemeClr val="accent2">
                <a:lumMod val="60000"/>
                <a:lumOff val="40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endParaRPr lang="zh-CN" altLang="en-US" sz="1050" b="1" dirty="0">
                <a:solidFill>
                  <a:schemeClr val="accent6"/>
                </a:solidFill>
                <a:latin typeface="微软雅黑" panose="020B0503020204020204" pitchFamily="34" charset="-122"/>
                <a:ea typeface="微软雅黑" panose="020B0503020204020204" pitchFamily="34" charset="-122"/>
              </a:endParaRPr>
            </a:p>
          </p:txBody>
        </p:sp>
        <p:sp>
          <p:nvSpPr>
            <p:cNvPr id="39" name="圆角矩形 38"/>
            <p:cNvSpPr/>
            <p:nvPr/>
          </p:nvSpPr>
          <p:spPr bwMode="auto">
            <a:xfrm>
              <a:off x="738211" y="1895624"/>
              <a:ext cx="843868" cy="411480"/>
            </a:xfrm>
            <a:prstGeom prst="roundRect">
              <a:avLst/>
            </a:prstGeom>
            <a:solidFill>
              <a:srgbClr val="00B0F0"/>
            </a:solidFill>
            <a:ln>
              <a:solidFill>
                <a:srgbClr val="00B0F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微软雅黑" panose="020B0503020204020204" pitchFamily="34" charset="-122"/>
                  <a:ea typeface="微软雅黑" panose="020B0503020204020204" pitchFamily="34" charset="-122"/>
                </a:rPr>
                <a:t>API</a:t>
              </a:r>
              <a:endParaRPr lang="zh-CN" altLang="en-US" sz="1350" dirty="0">
                <a:solidFill>
                  <a:schemeClr val="tx1"/>
                </a:solidFill>
                <a:latin typeface="微软雅黑" panose="020B0503020204020204" pitchFamily="34" charset="-122"/>
                <a:ea typeface="微软雅黑" panose="020B0503020204020204" pitchFamily="34" charset="-122"/>
              </a:endParaRPr>
            </a:p>
          </p:txBody>
        </p:sp>
        <p:sp>
          <p:nvSpPr>
            <p:cNvPr id="41" name="圆角矩形 40"/>
            <p:cNvSpPr/>
            <p:nvPr/>
          </p:nvSpPr>
          <p:spPr bwMode="auto">
            <a:xfrm>
              <a:off x="1728811" y="1880384"/>
              <a:ext cx="843868" cy="426720"/>
            </a:xfrm>
            <a:prstGeom prst="roundRect">
              <a:avLst/>
            </a:prstGeom>
            <a:solidFill>
              <a:schemeClr val="bg1">
                <a:lumMod val="65000"/>
              </a:schemeClr>
            </a:solidFill>
            <a:ln>
              <a:solidFill>
                <a:schemeClr val="bg2">
                  <a:lumMod val="7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微软雅黑" panose="020B0503020204020204" pitchFamily="34" charset="-122"/>
                  <a:ea typeface="微软雅黑" panose="020B0503020204020204" pitchFamily="34" charset="-122"/>
                </a:rPr>
                <a:t>MGR</a:t>
              </a:r>
              <a:endParaRPr lang="zh-CN" altLang="en-US" sz="1350" dirty="0">
                <a:solidFill>
                  <a:schemeClr val="tx1"/>
                </a:solidFill>
                <a:latin typeface="微软雅黑" panose="020B0503020204020204" pitchFamily="34" charset="-122"/>
                <a:ea typeface="微软雅黑" panose="020B0503020204020204" pitchFamily="34" charset="-122"/>
              </a:endParaRPr>
            </a:p>
          </p:txBody>
        </p:sp>
        <p:sp>
          <p:nvSpPr>
            <p:cNvPr id="42" name="流程图: 磁盘 41"/>
            <p:cNvSpPr/>
            <p:nvPr/>
          </p:nvSpPr>
          <p:spPr bwMode="auto">
            <a:xfrm>
              <a:off x="1213485" y="2413784"/>
              <a:ext cx="899160" cy="441960"/>
            </a:xfrm>
            <a:prstGeom prst="flowChartMagneticDisk">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微软雅黑" panose="020B0503020204020204" pitchFamily="34" charset="-122"/>
                  <a:ea typeface="微软雅黑" panose="020B0503020204020204" pitchFamily="34" charset="-122"/>
                </a:rPr>
                <a:t>DB</a:t>
              </a:r>
              <a:endParaRPr lang="zh-CN" altLang="en-US" sz="1350" dirty="0">
                <a:solidFill>
                  <a:schemeClr val="tx1"/>
                </a:solidFill>
                <a:latin typeface="微软雅黑" panose="020B0503020204020204" pitchFamily="34" charset="-122"/>
                <a:ea typeface="微软雅黑" panose="020B0503020204020204" pitchFamily="34" charset="-122"/>
              </a:endParaRPr>
            </a:p>
          </p:txBody>
        </p:sp>
        <p:cxnSp>
          <p:nvCxnSpPr>
            <p:cNvPr id="44" name="肘形连接符 43"/>
            <p:cNvCxnSpPr>
              <a:endCxn id="42" idx="2"/>
            </p:cNvCxnSpPr>
            <p:nvPr/>
          </p:nvCxnSpPr>
          <p:spPr bwMode="auto">
            <a:xfrm rot="16200000" flipH="1">
              <a:off x="904875" y="2326154"/>
              <a:ext cx="327660" cy="289560"/>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45" name="肘形连接符 44"/>
            <p:cNvCxnSpPr>
              <a:endCxn id="42" idx="4"/>
            </p:cNvCxnSpPr>
            <p:nvPr/>
          </p:nvCxnSpPr>
          <p:spPr bwMode="auto">
            <a:xfrm rot="5400000">
              <a:off x="2085975" y="2333774"/>
              <a:ext cx="327660" cy="274320"/>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46" name="矩形 45"/>
            <p:cNvSpPr/>
            <p:nvPr/>
          </p:nvSpPr>
          <p:spPr>
            <a:xfrm>
              <a:off x="651684" y="1542425"/>
              <a:ext cx="949405" cy="338555"/>
            </a:xfrm>
            <a:prstGeom prst="rect">
              <a:avLst/>
            </a:prstGeom>
          </p:spPr>
          <p:txBody>
            <a:bodyPr wrap="none">
              <a:spAutoFit/>
            </a:bodyPr>
            <a:lstStyle/>
            <a:p>
              <a:pPr eaLnBrk="1" hangingPunct="1"/>
              <a:r>
                <a:rPr lang="zh-CN" altLang="en-US" sz="1050" b="1" dirty="0">
                  <a:latin typeface="微软雅黑" panose="020B0503020204020204" pitchFamily="34" charset="-122"/>
                  <a:ea typeface="微软雅黑" panose="020B0503020204020204" pitchFamily="34" charset="-122"/>
                </a:rPr>
                <a:t>微服务 </a:t>
              </a:r>
              <a:r>
                <a:rPr lang="en-US" altLang="zh-CN" sz="1050" b="1" dirty="0">
                  <a:latin typeface="微软雅黑" panose="020B0503020204020204" pitchFamily="34" charset="-122"/>
                  <a:ea typeface="微软雅黑" panose="020B0503020204020204" pitchFamily="34" charset="-122"/>
                </a:rPr>
                <a:t>3</a:t>
              </a:r>
              <a:endParaRPr lang="zh-CN" altLang="en-US" sz="1050" b="1" dirty="0">
                <a:latin typeface="微软雅黑" panose="020B0503020204020204" pitchFamily="34" charset="-122"/>
                <a:ea typeface="微软雅黑" panose="020B0503020204020204" pitchFamily="34" charset="-122"/>
              </a:endParaRPr>
            </a:p>
          </p:txBody>
        </p:sp>
      </p:grpSp>
      <p:cxnSp>
        <p:nvCxnSpPr>
          <p:cNvPr id="49" name="曲线连接符 48"/>
          <p:cNvCxnSpPr>
            <a:stCxn id="8" idx="1"/>
            <a:endCxn id="27" idx="1"/>
          </p:cNvCxnSpPr>
          <p:nvPr/>
        </p:nvCxnSpPr>
        <p:spPr bwMode="auto">
          <a:xfrm rot="10800000" flipH="1" flipV="1">
            <a:off x="683568" y="1779866"/>
            <a:ext cx="271021" cy="3028199"/>
          </a:xfrm>
          <a:prstGeom prst="curvedConnector3">
            <a:avLst>
              <a:gd name="adj1" fmla="val -134957"/>
            </a:avLst>
          </a:prstGeom>
          <a:solidFill>
            <a:schemeClr val="accent1"/>
          </a:solidFill>
          <a:ln w="9525" cap="flat" cmpd="sng" algn="ctr">
            <a:solidFill>
              <a:srgbClr val="00B050"/>
            </a:solidFill>
            <a:prstDash val="solid"/>
            <a:round/>
            <a:headEnd type="none" w="med" len="med"/>
            <a:tailEnd type="triangle"/>
          </a:ln>
          <a:effectLst/>
        </p:spPr>
      </p:cxnSp>
      <p:cxnSp>
        <p:nvCxnSpPr>
          <p:cNvPr id="47" name="曲线连接符 46"/>
          <p:cNvCxnSpPr>
            <a:stCxn id="27" idx="0"/>
            <a:endCxn id="38" idx="2"/>
          </p:cNvCxnSpPr>
          <p:nvPr/>
        </p:nvCxnSpPr>
        <p:spPr bwMode="auto">
          <a:xfrm rot="5400000" flipH="1" flipV="1">
            <a:off x="1932701" y="3295580"/>
            <a:ext cx="883274" cy="1833089"/>
          </a:xfrm>
          <a:prstGeom prst="curvedConnector3">
            <a:avLst>
              <a:gd name="adj1" fmla="val 50000"/>
            </a:avLst>
          </a:prstGeom>
          <a:solidFill>
            <a:schemeClr val="accent1"/>
          </a:solidFill>
          <a:ln w="9525" cap="flat" cmpd="sng" algn="ctr">
            <a:solidFill>
              <a:srgbClr val="00B050"/>
            </a:solidFill>
            <a:prstDash val="solid"/>
            <a:round/>
            <a:headEnd type="none" w="med" len="med"/>
            <a:tailEnd type="triangle"/>
          </a:ln>
          <a:effectLst/>
        </p:spPr>
      </p:cxnSp>
      <p:sp>
        <p:nvSpPr>
          <p:cNvPr id="50" name="七边形 49"/>
          <p:cNvSpPr/>
          <p:nvPr/>
        </p:nvSpPr>
        <p:spPr bwMode="auto">
          <a:xfrm>
            <a:off x="2239936" y="3929366"/>
            <a:ext cx="298125" cy="321182"/>
          </a:xfrm>
          <a:prstGeom prst="heptagon">
            <a:avLst/>
          </a:prstGeom>
          <a:solidFill>
            <a:srgbClr val="00B050"/>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r>
              <a:rPr lang="en-US" altLang="zh-CN" sz="1500" dirty="0">
                <a:solidFill>
                  <a:schemeClr val="bg1"/>
                </a:solidFill>
                <a:latin typeface="微软雅黑" panose="020B0503020204020204" pitchFamily="34" charset="-122"/>
                <a:ea typeface="微软雅黑" panose="020B0503020204020204" pitchFamily="34" charset="-122"/>
              </a:rPr>
              <a:t>2</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43" name="五边形 42"/>
          <p:cNvSpPr/>
          <p:nvPr/>
        </p:nvSpPr>
        <p:spPr>
          <a:xfrm>
            <a:off x="0" y="702348"/>
            <a:ext cx="2841632" cy="429823"/>
          </a:xfrm>
          <a:prstGeom prst="homePlate">
            <a:avLst/>
          </a:prstGeom>
          <a:ln>
            <a:noFill/>
          </a:ln>
        </p:spPr>
        <p:style>
          <a:lnRef idx="3">
            <a:schemeClr val="lt1"/>
          </a:lnRef>
          <a:fillRef idx="1">
            <a:schemeClr val="accent6"/>
          </a:fillRef>
          <a:effectRef idx="1">
            <a:schemeClr val="accent6"/>
          </a:effectRef>
          <a:fontRef idx="minor">
            <a:schemeClr val="lt1"/>
          </a:fontRef>
        </p:style>
        <p:txBody>
          <a:bodyPr rtlCol="0" anchor="ctr"/>
          <a:lstStyle/>
          <a:p>
            <a:r>
              <a:rPr lang="en-US" altLang="zh-CN" sz="1400" b="1" dirty="0" smtClean="0">
                <a:latin typeface="微软雅黑" panose="020B0503020204020204" pitchFamily="34" charset="-122"/>
                <a:ea typeface="微软雅黑" panose="020B0503020204020204" pitchFamily="34" charset="-122"/>
              </a:rPr>
              <a:t>05 </a:t>
            </a:r>
            <a:r>
              <a:rPr lang="zh-CN" altLang="en-US" sz="1400" b="1" dirty="0" smtClean="0">
                <a:latin typeface="微软雅黑" panose="020B0503020204020204" pitchFamily="34" charset="-122"/>
                <a:ea typeface="微软雅黑" panose="020B0503020204020204" pitchFamily="34" charset="-122"/>
              </a:rPr>
              <a:t>分布式事务</a:t>
            </a:r>
            <a:endParaRPr lang="zh-CN" altLang="en-US" sz="1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标题 1"/>
          <p:cNvSpPr>
            <a:spLocks noGrp="1"/>
          </p:cNvSpPr>
          <p:nvPr>
            <p:ph type="title"/>
          </p:nvPr>
        </p:nvSpPr>
        <p:spPr>
          <a:xfrm>
            <a:off x="606008" y="123478"/>
            <a:ext cx="2741856" cy="277143"/>
          </a:xfrm>
        </p:spPr>
        <p:txBody>
          <a:bodyPr/>
          <a:lstStyle/>
          <a:p>
            <a:pPr algn="l"/>
            <a:r>
              <a:rPr lang="zh-CN" altLang="en-US" sz="1600" dirty="0">
                <a:solidFill>
                  <a:schemeClr val="bg1"/>
                </a:solidFill>
                <a:latin typeface="微软雅黑" panose="020B0503020204020204" pitchFamily="34" charset="-122"/>
                <a:ea typeface="微软雅黑" panose="020B0503020204020204" pitchFamily="34" charset="-122"/>
              </a:rPr>
              <a:t>微服务架构</a:t>
            </a:r>
          </a:p>
        </p:txBody>
      </p:sp>
      <p:pic>
        <p:nvPicPr>
          <p:cNvPr id="52" name="图片 5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spTree>
    <p:extLst>
      <p:ext uri="{BB962C8B-B14F-4D97-AF65-F5344CB8AC3E}">
        <p14:creationId xmlns:p14="http://schemas.microsoft.com/office/powerpoint/2010/main" val="37092758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259632" y="1273933"/>
            <a:ext cx="1554480" cy="1074420"/>
            <a:chOff x="619125" y="1514624"/>
            <a:chExt cx="2072640" cy="1432560"/>
          </a:xfrm>
        </p:grpSpPr>
        <p:sp>
          <p:nvSpPr>
            <p:cNvPr id="8" name="圆角矩形 7"/>
            <p:cNvSpPr/>
            <p:nvPr/>
          </p:nvSpPr>
          <p:spPr bwMode="auto">
            <a:xfrm>
              <a:off x="619125" y="1514624"/>
              <a:ext cx="2072640" cy="1432560"/>
            </a:xfrm>
            <a:prstGeom prst="roundRect">
              <a:avLst/>
            </a:prstGeom>
            <a:solidFill>
              <a:schemeClr val="accent2">
                <a:lumMod val="60000"/>
                <a:lumOff val="40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endParaRPr lang="zh-CN" altLang="en-US" sz="1050" b="1" dirty="0">
                <a:solidFill>
                  <a:schemeClr val="accent6"/>
                </a:solidFill>
                <a:latin typeface="微软雅黑" panose="020B0503020204020204" pitchFamily="34" charset="-122"/>
                <a:ea typeface="微软雅黑" panose="020B0503020204020204" pitchFamily="34" charset="-122"/>
              </a:endParaRPr>
            </a:p>
          </p:txBody>
        </p:sp>
        <p:sp>
          <p:nvSpPr>
            <p:cNvPr id="9" name="圆角矩形 8"/>
            <p:cNvSpPr/>
            <p:nvPr/>
          </p:nvSpPr>
          <p:spPr bwMode="auto">
            <a:xfrm>
              <a:off x="738211" y="1895624"/>
              <a:ext cx="843868" cy="411480"/>
            </a:xfrm>
            <a:prstGeom prst="roundRect">
              <a:avLst/>
            </a:prstGeom>
            <a:solidFill>
              <a:srgbClr val="00B0F0"/>
            </a:solidFill>
            <a:ln>
              <a:solidFill>
                <a:srgbClr val="00B0F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微软雅黑" panose="020B0503020204020204" pitchFamily="34" charset="-122"/>
                  <a:ea typeface="微软雅黑" panose="020B0503020204020204" pitchFamily="34" charset="-122"/>
                </a:rPr>
                <a:t>API</a:t>
              </a:r>
              <a:endParaRPr lang="zh-CN" altLang="en-US" sz="1350" dirty="0">
                <a:solidFill>
                  <a:schemeClr val="tx1"/>
                </a:solidFill>
                <a:latin typeface="微软雅黑" panose="020B0503020204020204" pitchFamily="34" charset="-122"/>
                <a:ea typeface="微软雅黑" panose="020B0503020204020204" pitchFamily="34" charset="-122"/>
              </a:endParaRPr>
            </a:p>
          </p:txBody>
        </p:sp>
        <p:sp>
          <p:nvSpPr>
            <p:cNvPr id="10" name="圆角矩形 9"/>
            <p:cNvSpPr/>
            <p:nvPr/>
          </p:nvSpPr>
          <p:spPr bwMode="auto">
            <a:xfrm>
              <a:off x="1728811" y="1880384"/>
              <a:ext cx="843868" cy="426720"/>
            </a:xfrm>
            <a:prstGeom prst="roundRect">
              <a:avLst/>
            </a:prstGeom>
            <a:solidFill>
              <a:schemeClr val="bg1">
                <a:lumMod val="65000"/>
              </a:schemeClr>
            </a:solidFill>
            <a:ln>
              <a:solidFill>
                <a:schemeClr val="bg2">
                  <a:lumMod val="7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微软雅黑" panose="020B0503020204020204" pitchFamily="34" charset="-122"/>
                  <a:ea typeface="微软雅黑" panose="020B0503020204020204" pitchFamily="34" charset="-122"/>
                </a:rPr>
                <a:t>MGR</a:t>
              </a:r>
              <a:endParaRPr lang="zh-CN" altLang="en-US" sz="1350" dirty="0">
                <a:solidFill>
                  <a:schemeClr val="tx1"/>
                </a:solidFill>
                <a:latin typeface="微软雅黑" panose="020B0503020204020204" pitchFamily="34" charset="-122"/>
                <a:ea typeface="微软雅黑" panose="020B0503020204020204" pitchFamily="34" charset="-122"/>
              </a:endParaRPr>
            </a:p>
          </p:txBody>
        </p:sp>
        <p:sp>
          <p:nvSpPr>
            <p:cNvPr id="11" name="流程图: 磁盘 10"/>
            <p:cNvSpPr/>
            <p:nvPr/>
          </p:nvSpPr>
          <p:spPr bwMode="auto">
            <a:xfrm>
              <a:off x="1213485" y="2413784"/>
              <a:ext cx="899160" cy="441960"/>
            </a:xfrm>
            <a:prstGeom prst="flowChartMagneticDisk">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微软雅黑" panose="020B0503020204020204" pitchFamily="34" charset="-122"/>
                  <a:ea typeface="微软雅黑" panose="020B0503020204020204" pitchFamily="34" charset="-122"/>
                </a:rPr>
                <a:t>DB</a:t>
              </a:r>
              <a:endParaRPr lang="zh-CN" altLang="en-US" sz="1350" dirty="0">
                <a:solidFill>
                  <a:schemeClr val="tx1"/>
                </a:solidFill>
                <a:latin typeface="微软雅黑" panose="020B0503020204020204" pitchFamily="34" charset="-122"/>
                <a:ea typeface="微软雅黑" panose="020B0503020204020204" pitchFamily="34" charset="-122"/>
              </a:endParaRPr>
            </a:p>
          </p:txBody>
        </p:sp>
        <p:cxnSp>
          <p:nvCxnSpPr>
            <p:cNvPr id="12" name="肘形连接符 11"/>
            <p:cNvCxnSpPr>
              <a:endCxn id="11" idx="2"/>
            </p:cNvCxnSpPr>
            <p:nvPr/>
          </p:nvCxnSpPr>
          <p:spPr bwMode="auto">
            <a:xfrm rot="16200000" flipH="1">
              <a:off x="904875" y="2326154"/>
              <a:ext cx="327660" cy="289560"/>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13" name="肘形连接符 12"/>
            <p:cNvCxnSpPr>
              <a:endCxn id="11" idx="4"/>
            </p:cNvCxnSpPr>
            <p:nvPr/>
          </p:nvCxnSpPr>
          <p:spPr bwMode="auto">
            <a:xfrm rot="5400000">
              <a:off x="2085975" y="2333774"/>
              <a:ext cx="327660" cy="274320"/>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14" name="矩形 13"/>
            <p:cNvSpPr/>
            <p:nvPr/>
          </p:nvSpPr>
          <p:spPr>
            <a:xfrm>
              <a:off x="651684" y="1542425"/>
              <a:ext cx="949405" cy="338555"/>
            </a:xfrm>
            <a:prstGeom prst="rect">
              <a:avLst/>
            </a:prstGeom>
          </p:spPr>
          <p:txBody>
            <a:bodyPr wrap="none">
              <a:spAutoFit/>
            </a:bodyPr>
            <a:lstStyle/>
            <a:p>
              <a:pPr eaLnBrk="1" hangingPunct="1"/>
              <a:r>
                <a:rPr lang="zh-CN" altLang="en-US" sz="1050" b="1" dirty="0">
                  <a:latin typeface="微软雅黑" panose="020B0503020204020204" pitchFamily="34" charset="-122"/>
                  <a:ea typeface="微软雅黑" panose="020B0503020204020204" pitchFamily="34" charset="-122"/>
                </a:rPr>
                <a:t>微服务 </a:t>
              </a:r>
              <a:r>
                <a:rPr lang="en-US" altLang="zh-CN" sz="1050" b="1" dirty="0">
                  <a:latin typeface="微软雅黑" panose="020B0503020204020204" pitchFamily="34" charset="-122"/>
                  <a:ea typeface="微软雅黑" panose="020B0503020204020204" pitchFamily="34" charset="-122"/>
                </a:rPr>
                <a:t>1</a:t>
              </a:r>
              <a:endParaRPr lang="zh-CN" altLang="en-US" sz="1050" b="1" dirty="0">
                <a:latin typeface="微软雅黑" panose="020B0503020204020204" pitchFamily="34" charset="-122"/>
                <a:ea typeface="微软雅黑" panose="020B0503020204020204" pitchFamily="34" charset="-122"/>
              </a:endParaRPr>
            </a:p>
          </p:txBody>
        </p:sp>
      </p:grpSp>
      <p:sp>
        <p:nvSpPr>
          <p:cNvPr id="16" name="矩形 15"/>
          <p:cNvSpPr/>
          <p:nvPr/>
        </p:nvSpPr>
        <p:spPr>
          <a:xfrm>
            <a:off x="3558412" y="2278047"/>
            <a:ext cx="4874557" cy="1754326"/>
          </a:xfrm>
          <a:prstGeom prst="rect">
            <a:avLst/>
          </a:prstGeom>
          <a:ln>
            <a:solidFill>
              <a:srgbClr val="0E647C"/>
            </a:solidFill>
          </a:ln>
        </p:spPr>
        <p:txBody>
          <a:bodyPr wrap="square">
            <a:spAutoFit/>
          </a:bodyPr>
          <a:lstStyle/>
          <a:p>
            <a:pPr marL="257175" indent="-257175">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开发微服务时在</a:t>
            </a:r>
            <a:r>
              <a:rPr lang="en-US" altLang="zh-CN" sz="1200" dirty="0">
                <a:latin typeface="微软雅黑" panose="020B0503020204020204" pitchFamily="34" charset="-122"/>
                <a:ea typeface="微软雅黑" panose="020B0503020204020204" pitchFamily="34" charset="-122"/>
              </a:rPr>
              <a:t>pom.xml</a:t>
            </a:r>
            <a:r>
              <a:rPr lang="zh-CN" altLang="en-US" sz="1200" dirty="0">
                <a:latin typeface="微软雅黑" panose="020B0503020204020204" pitchFamily="34" charset="-122"/>
                <a:ea typeface="微软雅黑" panose="020B0503020204020204" pitchFamily="34" charset="-122"/>
              </a:rPr>
              <a:t>中引入配置中心的客户端</a:t>
            </a:r>
            <a:endParaRPr lang="en-US" altLang="zh-CN" sz="1200" dirty="0">
              <a:latin typeface="微软雅黑" panose="020B0503020204020204" pitchFamily="34" charset="-122"/>
              <a:ea typeface="微软雅黑" panose="020B0503020204020204" pitchFamily="34" charset="-122"/>
            </a:endParaRPr>
          </a:p>
          <a:p>
            <a:pPr marL="257175" indent="-257175">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微服务</a:t>
            </a:r>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和</a:t>
            </a:r>
            <a:r>
              <a:rPr lang="en-US" altLang="zh-CN" sz="1200" dirty="0">
                <a:latin typeface="微软雅黑" panose="020B0503020204020204" pitchFamily="34" charset="-122"/>
                <a:ea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rPr>
              <a:t>启动时，从配置中心读取配置</a:t>
            </a:r>
            <a:endParaRPr lang="en-US" altLang="zh-CN" sz="1200" dirty="0">
              <a:latin typeface="微软雅黑" panose="020B0503020204020204" pitchFamily="34" charset="-122"/>
              <a:ea typeface="微软雅黑" panose="020B0503020204020204" pitchFamily="34" charset="-122"/>
            </a:endParaRPr>
          </a:p>
          <a:p>
            <a:pPr marL="257175" indent="-257175">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引入配置中心后</a:t>
            </a:r>
            <a:endParaRPr lang="en-US" altLang="zh-CN" sz="1200" dirty="0">
              <a:latin typeface="微软雅黑" panose="020B0503020204020204" pitchFamily="34" charset="-122"/>
              <a:ea typeface="微软雅黑" panose="020B0503020204020204" pitchFamily="34" charset="-122"/>
            </a:endParaRPr>
          </a:p>
          <a:p>
            <a:pPr marL="600075" lvl="1" indent="-257175">
              <a:lnSpc>
                <a:spcPct val="150000"/>
              </a:lnSpc>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将实现程序包的环境无关性，程序包可以从开发环境迁往测试环境，再迁往生产环境。</a:t>
            </a:r>
            <a:endParaRPr lang="en-US" altLang="zh-CN" sz="1200" dirty="0">
              <a:latin typeface="微软雅黑" panose="020B0503020204020204" pitchFamily="34" charset="-122"/>
              <a:ea typeface="微软雅黑" panose="020B0503020204020204" pitchFamily="34" charset="-122"/>
            </a:endParaRPr>
          </a:p>
          <a:p>
            <a:pPr marL="600075" lvl="1" indent="-257175">
              <a:lnSpc>
                <a:spcPct val="150000"/>
              </a:lnSpc>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机密配置信息不再存储到代码或配置文件中。</a:t>
            </a:r>
            <a:endParaRPr lang="en-US" altLang="zh-CN" sz="1200" dirty="0">
              <a:latin typeface="微软雅黑" panose="020B0503020204020204" pitchFamily="34" charset="-122"/>
              <a:ea typeface="微软雅黑" panose="020B0503020204020204" pitchFamily="34" charset="-122"/>
            </a:endParaRPr>
          </a:p>
        </p:txBody>
      </p:sp>
      <p:grpSp>
        <p:nvGrpSpPr>
          <p:cNvPr id="17" name="组合 16"/>
          <p:cNvGrpSpPr/>
          <p:nvPr/>
        </p:nvGrpSpPr>
        <p:grpSpPr>
          <a:xfrm>
            <a:off x="1258781" y="2957953"/>
            <a:ext cx="1554480" cy="1074420"/>
            <a:chOff x="619125" y="1514624"/>
            <a:chExt cx="2072640" cy="1432560"/>
          </a:xfrm>
        </p:grpSpPr>
        <p:sp>
          <p:nvSpPr>
            <p:cNvPr id="18" name="圆角矩形 17"/>
            <p:cNvSpPr/>
            <p:nvPr/>
          </p:nvSpPr>
          <p:spPr bwMode="auto">
            <a:xfrm>
              <a:off x="619125" y="1514624"/>
              <a:ext cx="2072640" cy="1432560"/>
            </a:xfrm>
            <a:prstGeom prst="roundRect">
              <a:avLst/>
            </a:prstGeom>
            <a:solidFill>
              <a:schemeClr val="accent2">
                <a:lumMod val="60000"/>
                <a:lumOff val="40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endParaRPr lang="zh-CN" altLang="en-US" sz="1050" b="1" dirty="0">
                <a:solidFill>
                  <a:schemeClr val="accent6"/>
                </a:solidFill>
                <a:latin typeface="微软雅黑" panose="020B0503020204020204" pitchFamily="34" charset="-122"/>
                <a:ea typeface="微软雅黑" panose="020B0503020204020204" pitchFamily="34" charset="-122"/>
              </a:endParaRPr>
            </a:p>
          </p:txBody>
        </p:sp>
        <p:sp>
          <p:nvSpPr>
            <p:cNvPr id="19" name="圆角矩形 18"/>
            <p:cNvSpPr/>
            <p:nvPr/>
          </p:nvSpPr>
          <p:spPr bwMode="auto">
            <a:xfrm>
              <a:off x="738211" y="1895624"/>
              <a:ext cx="843868" cy="411480"/>
            </a:xfrm>
            <a:prstGeom prst="roundRect">
              <a:avLst/>
            </a:prstGeom>
            <a:solidFill>
              <a:srgbClr val="00B0F0"/>
            </a:solidFill>
            <a:ln>
              <a:solidFill>
                <a:srgbClr val="00B0F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微软雅黑" panose="020B0503020204020204" pitchFamily="34" charset="-122"/>
                  <a:ea typeface="微软雅黑" panose="020B0503020204020204" pitchFamily="34" charset="-122"/>
                </a:rPr>
                <a:t>API</a:t>
              </a:r>
              <a:endParaRPr lang="zh-CN" altLang="en-US" sz="1350" dirty="0">
                <a:solidFill>
                  <a:schemeClr val="tx1"/>
                </a:solidFill>
                <a:latin typeface="微软雅黑" panose="020B0503020204020204" pitchFamily="34" charset="-122"/>
                <a:ea typeface="微软雅黑" panose="020B0503020204020204" pitchFamily="34" charset="-122"/>
              </a:endParaRPr>
            </a:p>
          </p:txBody>
        </p:sp>
        <p:sp>
          <p:nvSpPr>
            <p:cNvPr id="20" name="圆角矩形 19"/>
            <p:cNvSpPr/>
            <p:nvPr/>
          </p:nvSpPr>
          <p:spPr bwMode="auto">
            <a:xfrm>
              <a:off x="1728811" y="1880384"/>
              <a:ext cx="843868" cy="426720"/>
            </a:xfrm>
            <a:prstGeom prst="roundRect">
              <a:avLst/>
            </a:prstGeom>
            <a:solidFill>
              <a:schemeClr val="bg1">
                <a:lumMod val="65000"/>
              </a:schemeClr>
            </a:solidFill>
            <a:ln>
              <a:solidFill>
                <a:schemeClr val="bg2">
                  <a:lumMod val="7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微软雅黑" panose="020B0503020204020204" pitchFamily="34" charset="-122"/>
                  <a:ea typeface="微软雅黑" panose="020B0503020204020204" pitchFamily="34" charset="-122"/>
                </a:rPr>
                <a:t>MGR</a:t>
              </a:r>
              <a:endParaRPr lang="zh-CN" altLang="en-US" sz="1350" dirty="0">
                <a:solidFill>
                  <a:schemeClr val="tx1"/>
                </a:solidFill>
                <a:latin typeface="微软雅黑" panose="020B0503020204020204" pitchFamily="34" charset="-122"/>
                <a:ea typeface="微软雅黑" panose="020B0503020204020204" pitchFamily="34" charset="-122"/>
              </a:endParaRPr>
            </a:p>
          </p:txBody>
        </p:sp>
        <p:sp>
          <p:nvSpPr>
            <p:cNvPr id="21" name="流程图: 磁盘 20"/>
            <p:cNvSpPr/>
            <p:nvPr/>
          </p:nvSpPr>
          <p:spPr bwMode="auto">
            <a:xfrm>
              <a:off x="1213485" y="2413784"/>
              <a:ext cx="899160" cy="441960"/>
            </a:xfrm>
            <a:prstGeom prst="flowChartMagneticDisk">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微软雅黑" panose="020B0503020204020204" pitchFamily="34" charset="-122"/>
                  <a:ea typeface="微软雅黑" panose="020B0503020204020204" pitchFamily="34" charset="-122"/>
                </a:rPr>
                <a:t>DB</a:t>
              </a:r>
              <a:endParaRPr lang="zh-CN" altLang="en-US" sz="1350" dirty="0">
                <a:solidFill>
                  <a:schemeClr val="tx1"/>
                </a:solidFill>
                <a:latin typeface="微软雅黑" panose="020B0503020204020204" pitchFamily="34" charset="-122"/>
                <a:ea typeface="微软雅黑" panose="020B0503020204020204" pitchFamily="34" charset="-122"/>
              </a:endParaRPr>
            </a:p>
          </p:txBody>
        </p:sp>
        <p:cxnSp>
          <p:nvCxnSpPr>
            <p:cNvPr id="22" name="肘形连接符 21"/>
            <p:cNvCxnSpPr>
              <a:endCxn id="21" idx="2"/>
            </p:cNvCxnSpPr>
            <p:nvPr/>
          </p:nvCxnSpPr>
          <p:spPr bwMode="auto">
            <a:xfrm rot="16200000" flipH="1">
              <a:off x="904875" y="2326154"/>
              <a:ext cx="327660" cy="289560"/>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23" name="肘形连接符 22"/>
            <p:cNvCxnSpPr>
              <a:endCxn id="21" idx="4"/>
            </p:cNvCxnSpPr>
            <p:nvPr/>
          </p:nvCxnSpPr>
          <p:spPr bwMode="auto">
            <a:xfrm rot="5400000">
              <a:off x="2085975" y="2333774"/>
              <a:ext cx="327660" cy="274320"/>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24" name="矩形 23"/>
            <p:cNvSpPr/>
            <p:nvPr/>
          </p:nvSpPr>
          <p:spPr>
            <a:xfrm>
              <a:off x="651684" y="1542425"/>
              <a:ext cx="949405" cy="338555"/>
            </a:xfrm>
            <a:prstGeom prst="rect">
              <a:avLst/>
            </a:prstGeom>
          </p:spPr>
          <p:txBody>
            <a:bodyPr wrap="none">
              <a:spAutoFit/>
            </a:bodyPr>
            <a:lstStyle/>
            <a:p>
              <a:pPr eaLnBrk="1" hangingPunct="1"/>
              <a:r>
                <a:rPr lang="zh-CN" altLang="en-US" sz="1050" b="1" dirty="0">
                  <a:latin typeface="微软雅黑" panose="020B0503020204020204" pitchFamily="34" charset="-122"/>
                  <a:ea typeface="微软雅黑" panose="020B0503020204020204" pitchFamily="34" charset="-122"/>
                </a:rPr>
                <a:t>微服务 </a:t>
              </a:r>
              <a:r>
                <a:rPr lang="en-US" altLang="zh-CN" sz="1050" b="1" dirty="0">
                  <a:latin typeface="微软雅黑" panose="020B0503020204020204" pitchFamily="34" charset="-122"/>
                  <a:ea typeface="微软雅黑" panose="020B0503020204020204" pitchFamily="34" charset="-122"/>
                </a:rPr>
                <a:t>2</a:t>
              </a:r>
              <a:endParaRPr lang="zh-CN" altLang="en-US" sz="1050" b="1" dirty="0">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1279736" y="4325082"/>
            <a:ext cx="1495205" cy="807371"/>
            <a:chOff x="776556" y="5426069"/>
            <a:chExt cx="1993606" cy="1076494"/>
          </a:xfrm>
        </p:grpSpPr>
        <p:sp>
          <p:nvSpPr>
            <p:cNvPr id="26" name="圆角矩形 25"/>
            <p:cNvSpPr/>
            <p:nvPr/>
          </p:nvSpPr>
          <p:spPr bwMode="auto">
            <a:xfrm>
              <a:off x="776556" y="5426069"/>
              <a:ext cx="1993606" cy="1076494"/>
            </a:xfrm>
            <a:prstGeom prst="roundRect">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endParaRPr lang="zh-CN" altLang="en-US" sz="1050" b="1" dirty="0">
                <a:solidFill>
                  <a:schemeClr val="accent6"/>
                </a:solidFill>
                <a:latin typeface="微软雅黑" panose="020B0503020204020204" pitchFamily="34" charset="-122"/>
                <a:ea typeface="微软雅黑" panose="020B0503020204020204" pitchFamily="34" charset="-122"/>
              </a:endParaRPr>
            </a:p>
          </p:txBody>
        </p:sp>
        <p:sp>
          <p:nvSpPr>
            <p:cNvPr id="27" name="圆角矩形 26"/>
            <p:cNvSpPr/>
            <p:nvPr/>
          </p:nvSpPr>
          <p:spPr bwMode="auto">
            <a:xfrm>
              <a:off x="1111112" y="5906009"/>
              <a:ext cx="1341877" cy="411480"/>
            </a:xfrm>
            <a:prstGeom prst="roundRect">
              <a:avLst/>
            </a:prstGeom>
            <a:solidFill>
              <a:schemeClr val="accent2">
                <a:lumMod val="20000"/>
                <a:lumOff val="80000"/>
              </a:schemeClr>
            </a:solidFill>
            <a:ln>
              <a:solidFill>
                <a:schemeClr val="accent2">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zh-CN" altLang="en-US" sz="1350" dirty="0">
                  <a:solidFill>
                    <a:schemeClr val="tx1"/>
                  </a:solidFill>
                  <a:latin typeface="微软雅黑" panose="020B0503020204020204" pitchFamily="34" charset="-122"/>
                  <a:ea typeface="微软雅黑" panose="020B0503020204020204" pitchFamily="34" charset="-122"/>
                </a:rPr>
                <a:t>配置中心</a:t>
              </a:r>
            </a:p>
          </p:txBody>
        </p:sp>
        <p:sp>
          <p:nvSpPr>
            <p:cNvPr id="30" name="文本框 29"/>
            <p:cNvSpPr txBox="1"/>
            <p:nvPr/>
          </p:nvSpPr>
          <p:spPr>
            <a:xfrm>
              <a:off x="857164" y="5526716"/>
              <a:ext cx="1326916" cy="338554"/>
            </a:xfrm>
            <a:prstGeom prst="rect">
              <a:avLst/>
            </a:prstGeom>
            <a:noFill/>
          </p:spPr>
          <p:txBody>
            <a:bodyPr vert="horz" wrap="square" rtlCol="0">
              <a:spAutoFit/>
            </a:bodyPr>
            <a:lstStyle/>
            <a:p>
              <a:r>
                <a:rPr lang="zh-CN" altLang="en-US" sz="1050" b="1" dirty="0">
                  <a:latin typeface="微软雅黑" panose="020B0503020204020204" pitchFamily="34" charset="-122"/>
                  <a:ea typeface="微软雅黑" panose="020B0503020204020204" pitchFamily="34" charset="-122"/>
                </a:rPr>
                <a:t>公共组件</a:t>
              </a:r>
            </a:p>
          </p:txBody>
        </p:sp>
      </p:grpSp>
      <p:cxnSp>
        <p:nvCxnSpPr>
          <p:cNvPr id="47" name="曲线连接符 46"/>
          <p:cNvCxnSpPr>
            <a:stCxn id="8" idx="1"/>
            <a:endCxn id="26" idx="1"/>
          </p:cNvCxnSpPr>
          <p:nvPr/>
        </p:nvCxnSpPr>
        <p:spPr bwMode="auto">
          <a:xfrm rot="10800000" flipH="1" flipV="1">
            <a:off x="1259632" y="1811142"/>
            <a:ext cx="20104" cy="2917625"/>
          </a:xfrm>
          <a:prstGeom prst="curvedConnector3">
            <a:avLst>
              <a:gd name="adj1" fmla="val -3127029"/>
            </a:avLst>
          </a:prstGeom>
          <a:solidFill>
            <a:schemeClr val="accent1"/>
          </a:solidFill>
          <a:ln w="9525" cap="flat" cmpd="sng" algn="ctr">
            <a:solidFill>
              <a:srgbClr val="00B050"/>
            </a:solidFill>
            <a:prstDash val="solid"/>
            <a:round/>
            <a:headEnd type="none" w="med" len="med"/>
            <a:tailEnd type="triangle"/>
          </a:ln>
          <a:effectLst/>
        </p:spPr>
      </p:cxnSp>
      <p:cxnSp>
        <p:nvCxnSpPr>
          <p:cNvPr id="50" name="曲线连接符 49"/>
          <p:cNvCxnSpPr>
            <a:stCxn id="18" idx="1"/>
            <a:endCxn id="26" idx="1"/>
          </p:cNvCxnSpPr>
          <p:nvPr/>
        </p:nvCxnSpPr>
        <p:spPr bwMode="auto">
          <a:xfrm rot="10800000" flipH="1" flipV="1">
            <a:off x="1258781" y="3495162"/>
            <a:ext cx="20955" cy="1233605"/>
          </a:xfrm>
          <a:prstGeom prst="curvedConnector3">
            <a:avLst>
              <a:gd name="adj1" fmla="val -1636364"/>
            </a:avLst>
          </a:prstGeom>
          <a:solidFill>
            <a:schemeClr val="accent1"/>
          </a:solidFill>
          <a:ln w="9525" cap="flat" cmpd="sng" algn="ctr">
            <a:solidFill>
              <a:srgbClr val="00B050"/>
            </a:solidFill>
            <a:prstDash val="solid"/>
            <a:round/>
            <a:headEnd type="none" w="med" len="med"/>
            <a:tailEnd type="triangle"/>
          </a:ln>
          <a:effectLst/>
        </p:spPr>
      </p:cxnSp>
      <p:sp>
        <p:nvSpPr>
          <p:cNvPr id="31" name="五边形 30"/>
          <p:cNvSpPr/>
          <p:nvPr/>
        </p:nvSpPr>
        <p:spPr>
          <a:xfrm>
            <a:off x="0" y="702348"/>
            <a:ext cx="2841632" cy="429823"/>
          </a:xfrm>
          <a:prstGeom prst="homePlate">
            <a:avLst/>
          </a:prstGeom>
          <a:ln>
            <a:noFill/>
          </a:ln>
        </p:spPr>
        <p:style>
          <a:lnRef idx="3">
            <a:schemeClr val="lt1"/>
          </a:lnRef>
          <a:fillRef idx="1">
            <a:schemeClr val="accent6"/>
          </a:fillRef>
          <a:effectRef idx="1">
            <a:schemeClr val="accent6"/>
          </a:effectRef>
          <a:fontRef idx="minor">
            <a:schemeClr val="lt1"/>
          </a:fontRef>
        </p:style>
        <p:txBody>
          <a:bodyPr rtlCol="0" anchor="ctr"/>
          <a:lstStyle/>
          <a:p>
            <a:r>
              <a:rPr lang="en-US" altLang="zh-CN" sz="1400" b="1" dirty="0" smtClean="0">
                <a:latin typeface="微软雅黑" panose="020B0503020204020204" pitchFamily="34" charset="-122"/>
                <a:ea typeface="微软雅黑" panose="020B0503020204020204" pitchFamily="34" charset="-122"/>
              </a:rPr>
              <a:t>06 </a:t>
            </a:r>
            <a:r>
              <a:rPr lang="zh-CN" altLang="en-US" sz="1400" b="1" dirty="0" smtClean="0">
                <a:latin typeface="微软雅黑" panose="020B0503020204020204" pitchFamily="34" charset="-122"/>
                <a:ea typeface="微软雅黑" panose="020B0503020204020204" pitchFamily="34" charset="-122"/>
              </a:rPr>
              <a:t>配置中心</a:t>
            </a:r>
            <a:endParaRPr lang="zh-CN" altLang="en-US" sz="1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标题 1"/>
          <p:cNvSpPr>
            <a:spLocks noGrp="1"/>
          </p:cNvSpPr>
          <p:nvPr>
            <p:ph type="title"/>
          </p:nvPr>
        </p:nvSpPr>
        <p:spPr>
          <a:xfrm>
            <a:off x="606008" y="123478"/>
            <a:ext cx="2741856" cy="277143"/>
          </a:xfrm>
        </p:spPr>
        <p:txBody>
          <a:bodyPr/>
          <a:lstStyle/>
          <a:p>
            <a:pPr algn="l"/>
            <a:r>
              <a:rPr lang="zh-CN" altLang="en-US" sz="1600" dirty="0">
                <a:solidFill>
                  <a:schemeClr val="bg1"/>
                </a:solidFill>
                <a:latin typeface="微软雅黑" panose="020B0503020204020204" pitchFamily="34" charset="-122"/>
                <a:ea typeface="微软雅黑" panose="020B0503020204020204" pitchFamily="34" charset="-122"/>
              </a:rPr>
              <a:t>微服务架构</a:t>
            </a:r>
          </a:p>
        </p:txBody>
      </p:sp>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spTree>
    <p:extLst>
      <p:ext uri="{BB962C8B-B14F-4D97-AF65-F5344CB8AC3E}">
        <p14:creationId xmlns:p14="http://schemas.microsoft.com/office/powerpoint/2010/main" val="23300634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459092" y="1829261"/>
            <a:ext cx="4874557" cy="2031325"/>
          </a:xfrm>
          <a:prstGeom prst="rect">
            <a:avLst/>
          </a:prstGeom>
          <a:ln>
            <a:solidFill>
              <a:srgbClr val="0E647C"/>
            </a:solidFill>
          </a:ln>
        </p:spPr>
        <p:txBody>
          <a:bodyPr wrap="square">
            <a:spAutoFit/>
          </a:bodyPr>
          <a:lstStyle/>
          <a:p>
            <a:pPr marL="257175" indent="-257175">
              <a:lnSpc>
                <a:spcPct val="150000"/>
              </a:lnSpc>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网关的职责</a:t>
            </a:r>
            <a:endParaRPr lang="en-US" altLang="zh-CN" sz="1200" dirty="0">
              <a:latin typeface="微软雅黑" panose="020B0503020204020204" pitchFamily="34" charset="-122"/>
              <a:ea typeface="微软雅黑" panose="020B0503020204020204" pitchFamily="34" charset="-122"/>
            </a:endParaRPr>
          </a:p>
          <a:p>
            <a:pPr marL="600075" lvl="1" indent="-257175">
              <a:lnSpc>
                <a:spcPct val="150000"/>
              </a:lnSpc>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识别调用者身份（公私钥加密、签名）</a:t>
            </a:r>
            <a:endParaRPr lang="en-US" altLang="zh-CN" sz="1200" dirty="0">
              <a:latin typeface="微软雅黑" panose="020B0503020204020204" pitchFamily="34" charset="-122"/>
              <a:ea typeface="微软雅黑" panose="020B0503020204020204" pitchFamily="34" charset="-122"/>
            </a:endParaRPr>
          </a:p>
          <a:p>
            <a:pPr marL="600075" lvl="1" indent="-257175">
              <a:lnSpc>
                <a:spcPct val="150000"/>
              </a:lnSpc>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判断调用者是否有权限调用</a:t>
            </a:r>
            <a:endParaRPr lang="en-US" altLang="zh-CN" sz="1200" dirty="0">
              <a:latin typeface="微软雅黑" panose="020B0503020204020204" pitchFamily="34" charset="-122"/>
              <a:ea typeface="微软雅黑" panose="020B0503020204020204" pitchFamily="34" charset="-122"/>
            </a:endParaRPr>
          </a:p>
          <a:p>
            <a:pPr marL="600075" lvl="1" indent="-257175">
              <a:lnSpc>
                <a:spcPct val="150000"/>
              </a:lnSpc>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判断调用者是否已经到达调用次数上限</a:t>
            </a:r>
            <a:endParaRPr lang="en-US" altLang="zh-CN" sz="1200" dirty="0">
              <a:latin typeface="微软雅黑" panose="020B0503020204020204" pitchFamily="34" charset="-122"/>
              <a:ea typeface="微软雅黑" panose="020B0503020204020204" pitchFamily="34" charset="-122"/>
            </a:endParaRPr>
          </a:p>
          <a:p>
            <a:pPr marL="600075" lvl="1" indent="-257175">
              <a:lnSpc>
                <a:spcPct val="150000"/>
              </a:lnSpc>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判断</a:t>
            </a:r>
            <a:r>
              <a:rPr lang="en-US" altLang="zh-CN" sz="1200" dirty="0">
                <a:latin typeface="微软雅黑" panose="020B0503020204020204" pitchFamily="34" charset="-122"/>
                <a:ea typeface="微软雅黑" panose="020B0503020204020204" pitchFamily="34" charset="-122"/>
              </a:rPr>
              <a:t>API</a:t>
            </a:r>
            <a:r>
              <a:rPr lang="zh-CN" altLang="en-US" sz="1200" dirty="0">
                <a:latin typeface="微软雅黑" panose="020B0503020204020204" pitchFamily="34" charset="-122"/>
                <a:ea typeface="微软雅黑" panose="020B0503020204020204" pitchFamily="34" charset="-122"/>
              </a:rPr>
              <a:t>是否已经达到被调用上限，防止恶意数据抓取</a:t>
            </a:r>
            <a:endParaRPr lang="en-US" altLang="zh-CN" sz="1200" dirty="0">
              <a:latin typeface="微软雅黑" panose="020B0503020204020204" pitchFamily="34" charset="-122"/>
              <a:ea typeface="微软雅黑" panose="020B0503020204020204" pitchFamily="34" charset="-122"/>
            </a:endParaRPr>
          </a:p>
          <a:p>
            <a:pPr marL="600075" lvl="1" indent="-257175">
              <a:lnSpc>
                <a:spcPct val="150000"/>
              </a:lnSpc>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限制并发量</a:t>
            </a:r>
            <a:endParaRPr lang="en-US" altLang="zh-CN" sz="1200" dirty="0">
              <a:latin typeface="微软雅黑" panose="020B0503020204020204" pitchFamily="34" charset="-122"/>
              <a:ea typeface="微软雅黑" panose="020B0503020204020204" pitchFamily="34" charset="-122"/>
            </a:endParaRPr>
          </a:p>
          <a:p>
            <a:pPr marL="600075" lvl="1" indent="-257175">
              <a:lnSpc>
                <a:spcPct val="150000"/>
              </a:lnSpc>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识别攻击，并阻止非法用户和非法调用</a:t>
            </a:r>
            <a:endParaRPr lang="en-US" altLang="zh-CN" sz="1200" dirty="0">
              <a:latin typeface="微软雅黑" panose="020B0503020204020204" pitchFamily="34" charset="-122"/>
              <a:ea typeface="微软雅黑" panose="020B0503020204020204" pitchFamily="34" charset="-122"/>
            </a:endParaRPr>
          </a:p>
        </p:txBody>
      </p:sp>
      <p:grpSp>
        <p:nvGrpSpPr>
          <p:cNvPr id="37" name="组合 36"/>
          <p:cNvGrpSpPr/>
          <p:nvPr/>
        </p:nvGrpSpPr>
        <p:grpSpPr>
          <a:xfrm>
            <a:off x="1043608" y="3651870"/>
            <a:ext cx="1554480" cy="1074420"/>
            <a:chOff x="619125" y="1514624"/>
            <a:chExt cx="2072640" cy="1432560"/>
          </a:xfrm>
        </p:grpSpPr>
        <p:sp>
          <p:nvSpPr>
            <p:cNvPr id="38" name="圆角矩形 37"/>
            <p:cNvSpPr/>
            <p:nvPr/>
          </p:nvSpPr>
          <p:spPr bwMode="auto">
            <a:xfrm>
              <a:off x="619125" y="1514624"/>
              <a:ext cx="2072640" cy="1432560"/>
            </a:xfrm>
            <a:prstGeom prst="roundRect">
              <a:avLst/>
            </a:prstGeom>
            <a:solidFill>
              <a:schemeClr val="accent2">
                <a:lumMod val="60000"/>
                <a:lumOff val="40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endParaRPr lang="zh-CN" altLang="en-US" sz="1050" b="1" dirty="0">
                <a:solidFill>
                  <a:schemeClr val="accent6"/>
                </a:solidFill>
                <a:latin typeface="Arial" pitchFamily="34" charset="0"/>
                <a:ea typeface="宋体" pitchFamily="2" charset="-122"/>
              </a:endParaRPr>
            </a:p>
          </p:txBody>
        </p:sp>
        <p:sp>
          <p:nvSpPr>
            <p:cNvPr id="39" name="圆角矩形 38"/>
            <p:cNvSpPr/>
            <p:nvPr/>
          </p:nvSpPr>
          <p:spPr bwMode="auto">
            <a:xfrm>
              <a:off x="738211" y="1895624"/>
              <a:ext cx="843868" cy="411480"/>
            </a:xfrm>
            <a:prstGeom prst="roundRect">
              <a:avLst/>
            </a:prstGeom>
            <a:solidFill>
              <a:srgbClr val="00B0F0"/>
            </a:solidFill>
            <a:ln>
              <a:solidFill>
                <a:srgbClr val="00B0F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Arial" pitchFamily="34" charset="0"/>
                  <a:ea typeface="宋体" pitchFamily="2" charset="-122"/>
                </a:rPr>
                <a:t>API</a:t>
              </a:r>
              <a:endParaRPr lang="zh-CN" altLang="en-US" sz="1350" dirty="0">
                <a:solidFill>
                  <a:schemeClr val="tx1"/>
                </a:solidFill>
                <a:latin typeface="Arial" pitchFamily="34" charset="0"/>
                <a:ea typeface="宋体" pitchFamily="2" charset="-122"/>
              </a:endParaRPr>
            </a:p>
          </p:txBody>
        </p:sp>
        <p:sp>
          <p:nvSpPr>
            <p:cNvPr id="41" name="圆角矩形 40"/>
            <p:cNvSpPr/>
            <p:nvPr/>
          </p:nvSpPr>
          <p:spPr bwMode="auto">
            <a:xfrm>
              <a:off x="1728811" y="1880384"/>
              <a:ext cx="843868" cy="426720"/>
            </a:xfrm>
            <a:prstGeom prst="roundRect">
              <a:avLst/>
            </a:prstGeom>
            <a:solidFill>
              <a:schemeClr val="bg1">
                <a:lumMod val="65000"/>
              </a:schemeClr>
            </a:solidFill>
            <a:ln>
              <a:solidFill>
                <a:schemeClr val="bg2">
                  <a:lumMod val="7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Arial" pitchFamily="34" charset="0"/>
                  <a:ea typeface="宋体" pitchFamily="2" charset="-122"/>
                </a:rPr>
                <a:t>MGR</a:t>
              </a:r>
              <a:endParaRPr lang="zh-CN" altLang="en-US" sz="1350" dirty="0">
                <a:solidFill>
                  <a:schemeClr val="tx1"/>
                </a:solidFill>
                <a:latin typeface="Arial" pitchFamily="34" charset="0"/>
                <a:ea typeface="宋体" pitchFamily="2" charset="-122"/>
              </a:endParaRPr>
            </a:p>
          </p:txBody>
        </p:sp>
        <p:sp>
          <p:nvSpPr>
            <p:cNvPr id="42" name="流程图: 磁盘 41"/>
            <p:cNvSpPr/>
            <p:nvPr/>
          </p:nvSpPr>
          <p:spPr bwMode="auto">
            <a:xfrm>
              <a:off x="1213485" y="2413784"/>
              <a:ext cx="899160" cy="441960"/>
            </a:xfrm>
            <a:prstGeom prst="flowChartMagneticDisk">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350" dirty="0">
                  <a:solidFill>
                    <a:schemeClr val="tx1"/>
                  </a:solidFill>
                  <a:latin typeface="Arial" pitchFamily="34" charset="0"/>
                  <a:ea typeface="宋体" pitchFamily="2" charset="-122"/>
                </a:rPr>
                <a:t>DB</a:t>
              </a:r>
              <a:endParaRPr lang="zh-CN" altLang="en-US" sz="1350" dirty="0">
                <a:solidFill>
                  <a:schemeClr val="tx1"/>
                </a:solidFill>
                <a:latin typeface="Arial" pitchFamily="34" charset="0"/>
                <a:ea typeface="宋体" pitchFamily="2" charset="-122"/>
              </a:endParaRPr>
            </a:p>
          </p:txBody>
        </p:sp>
        <p:cxnSp>
          <p:nvCxnSpPr>
            <p:cNvPr id="44" name="肘形连接符 43"/>
            <p:cNvCxnSpPr>
              <a:endCxn id="42" idx="2"/>
            </p:cNvCxnSpPr>
            <p:nvPr/>
          </p:nvCxnSpPr>
          <p:spPr bwMode="auto">
            <a:xfrm rot="16200000" flipH="1">
              <a:off x="904875" y="2326154"/>
              <a:ext cx="327660" cy="289560"/>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45" name="肘形连接符 44"/>
            <p:cNvCxnSpPr>
              <a:endCxn id="42" idx="4"/>
            </p:cNvCxnSpPr>
            <p:nvPr/>
          </p:nvCxnSpPr>
          <p:spPr bwMode="auto">
            <a:xfrm rot="5400000">
              <a:off x="2085975" y="2333774"/>
              <a:ext cx="327660" cy="274320"/>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46" name="矩形 45"/>
            <p:cNvSpPr/>
            <p:nvPr/>
          </p:nvSpPr>
          <p:spPr>
            <a:xfrm>
              <a:off x="651684" y="1542425"/>
              <a:ext cx="917345" cy="338555"/>
            </a:xfrm>
            <a:prstGeom prst="rect">
              <a:avLst/>
            </a:prstGeom>
          </p:spPr>
          <p:txBody>
            <a:bodyPr wrap="none">
              <a:spAutoFit/>
            </a:bodyPr>
            <a:lstStyle/>
            <a:p>
              <a:pPr eaLnBrk="1" hangingPunct="1"/>
              <a:r>
                <a:rPr lang="zh-CN" altLang="en-US" sz="1050" b="1" dirty="0"/>
                <a:t>微服务 </a:t>
              </a:r>
              <a:r>
                <a:rPr lang="en-US" altLang="zh-CN" sz="1050" b="1" dirty="0"/>
                <a:t>3</a:t>
              </a:r>
              <a:endParaRPr lang="zh-CN" altLang="en-US" sz="1050" b="1" dirty="0"/>
            </a:p>
          </p:txBody>
        </p:sp>
      </p:grpSp>
      <p:cxnSp>
        <p:nvCxnSpPr>
          <p:cNvPr id="49" name="曲线连接符 48"/>
          <p:cNvCxnSpPr>
            <a:stCxn id="47" idx="2"/>
            <a:endCxn id="39" idx="0"/>
          </p:cNvCxnSpPr>
          <p:nvPr/>
        </p:nvCxnSpPr>
        <p:spPr bwMode="auto">
          <a:xfrm rot="5400000">
            <a:off x="703536" y="2820308"/>
            <a:ext cx="1863150" cy="371476"/>
          </a:xfrm>
          <a:prstGeom prst="curvedConnector3">
            <a:avLst>
              <a:gd name="adj1" fmla="val 50000"/>
            </a:avLst>
          </a:prstGeom>
          <a:solidFill>
            <a:schemeClr val="accent1"/>
          </a:solidFill>
          <a:ln w="9525" cap="flat" cmpd="sng" algn="ctr">
            <a:solidFill>
              <a:srgbClr val="00B050"/>
            </a:solidFill>
            <a:prstDash val="solid"/>
            <a:round/>
            <a:headEnd type="none" w="med" len="med"/>
            <a:tailEnd type="triangle"/>
          </a:ln>
          <a:effectLst/>
        </p:spPr>
      </p:cxnSp>
      <p:grpSp>
        <p:nvGrpSpPr>
          <p:cNvPr id="40" name="组合 39"/>
          <p:cNvGrpSpPr/>
          <p:nvPr/>
        </p:nvGrpSpPr>
        <p:grpSpPr>
          <a:xfrm>
            <a:off x="821914" y="1400577"/>
            <a:ext cx="1997869" cy="1722468"/>
            <a:chOff x="7839735" y="411818"/>
            <a:chExt cx="2663825" cy="2296624"/>
          </a:xfrm>
        </p:grpSpPr>
        <p:sp>
          <p:nvSpPr>
            <p:cNvPr id="43" name="圆角矩形 42"/>
            <p:cNvSpPr/>
            <p:nvPr/>
          </p:nvSpPr>
          <p:spPr bwMode="auto">
            <a:xfrm>
              <a:off x="7956093" y="1966784"/>
              <a:ext cx="2486338" cy="741658"/>
            </a:xfrm>
            <a:prstGeom prst="roundRect">
              <a:avLst>
                <a:gd name="adj" fmla="val 4336"/>
              </a:avLst>
            </a:prstGeom>
            <a:solidFill>
              <a:srgbClr val="92D050"/>
            </a:solidFill>
            <a:ln>
              <a:solidFill>
                <a:srgbClr val="92D05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050" b="1" dirty="0">
                  <a:solidFill>
                    <a:schemeClr val="accent6">
                      <a:lumMod val="75000"/>
                    </a:schemeClr>
                  </a:solidFill>
                  <a:latin typeface="Arial" pitchFamily="34" charset="0"/>
                  <a:ea typeface="宋体" pitchFamily="2" charset="-122"/>
                </a:rPr>
                <a:t>API </a:t>
              </a:r>
              <a:r>
                <a:rPr lang="zh-CN" altLang="en-US" sz="1050" b="1" dirty="0">
                  <a:solidFill>
                    <a:schemeClr val="accent6">
                      <a:lumMod val="75000"/>
                    </a:schemeClr>
                  </a:solidFill>
                  <a:latin typeface="Arial" pitchFamily="34" charset="0"/>
                  <a:ea typeface="宋体" pitchFamily="2" charset="-122"/>
                </a:rPr>
                <a:t>网关</a:t>
              </a:r>
            </a:p>
          </p:txBody>
        </p:sp>
        <p:pic>
          <p:nvPicPr>
            <p:cNvPr id="47" name="Picture 9" descr="clou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9735" y="411818"/>
              <a:ext cx="2663825"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文本框 1"/>
            <p:cNvSpPr txBox="1">
              <a:spLocks noChangeArrowheads="1"/>
            </p:cNvSpPr>
            <p:nvPr/>
          </p:nvSpPr>
          <p:spPr bwMode="auto">
            <a:xfrm>
              <a:off x="8464847" y="696675"/>
              <a:ext cx="1400384"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FontTx/>
                <a:buNone/>
              </a:pPr>
              <a:r>
                <a:rPr lang="zh-CN" altLang="en-US" sz="1350" b="1" dirty="0">
                  <a:solidFill>
                    <a:schemeClr val="accent1"/>
                  </a:solidFill>
                  <a:latin typeface="微软雅黑" panose="020B0503020204020204" pitchFamily="34" charset="-122"/>
                  <a:ea typeface="微软雅黑" panose="020B0503020204020204" pitchFamily="34" charset="-122"/>
                </a:rPr>
                <a:t>互联网访问</a:t>
              </a:r>
            </a:p>
          </p:txBody>
        </p:sp>
      </p:grpSp>
      <p:sp>
        <p:nvSpPr>
          <p:cNvPr id="21" name="五边形 20"/>
          <p:cNvSpPr/>
          <p:nvPr/>
        </p:nvSpPr>
        <p:spPr>
          <a:xfrm>
            <a:off x="0" y="702348"/>
            <a:ext cx="2841632" cy="429823"/>
          </a:xfrm>
          <a:prstGeom prst="homePlate">
            <a:avLst/>
          </a:prstGeom>
          <a:ln>
            <a:noFill/>
          </a:ln>
        </p:spPr>
        <p:style>
          <a:lnRef idx="3">
            <a:schemeClr val="lt1"/>
          </a:lnRef>
          <a:fillRef idx="1">
            <a:schemeClr val="accent6"/>
          </a:fillRef>
          <a:effectRef idx="1">
            <a:schemeClr val="accent6"/>
          </a:effectRef>
          <a:fontRef idx="minor">
            <a:schemeClr val="lt1"/>
          </a:fontRef>
        </p:style>
        <p:txBody>
          <a:bodyPr rtlCol="0" anchor="ctr"/>
          <a:lstStyle/>
          <a:p>
            <a:r>
              <a:rPr lang="en-US" altLang="zh-CN" sz="1400" b="1" dirty="0" smtClean="0">
                <a:latin typeface="微软雅黑" panose="020B0503020204020204" pitchFamily="34" charset="-122"/>
                <a:ea typeface="微软雅黑" panose="020B0503020204020204" pitchFamily="34" charset="-122"/>
              </a:rPr>
              <a:t>07 </a:t>
            </a:r>
            <a:r>
              <a:rPr lang="zh-CN" altLang="en-US" sz="1400" b="1" dirty="0" smtClean="0">
                <a:latin typeface="微软雅黑" panose="020B0503020204020204" pitchFamily="34" charset="-122"/>
                <a:ea typeface="微软雅黑" panose="020B0503020204020204" pitchFamily="34" charset="-122"/>
              </a:rPr>
              <a:t>对外网暴露</a:t>
            </a:r>
            <a:r>
              <a:rPr lang="en-US" altLang="zh-CN" sz="1400" b="1" dirty="0" smtClean="0">
                <a:latin typeface="微软雅黑" panose="020B0503020204020204" pitchFamily="34" charset="-122"/>
                <a:ea typeface="微软雅黑" panose="020B0503020204020204" pitchFamily="34" charset="-122"/>
              </a:rPr>
              <a:t>API</a:t>
            </a:r>
            <a:endParaRPr lang="zh-CN" altLang="en-US" sz="14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标题 1"/>
          <p:cNvSpPr>
            <a:spLocks noGrp="1"/>
          </p:cNvSpPr>
          <p:nvPr>
            <p:ph type="title"/>
          </p:nvPr>
        </p:nvSpPr>
        <p:spPr>
          <a:xfrm>
            <a:off x="606008" y="123478"/>
            <a:ext cx="2741856" cy="277143"/>
          </a:xfrm>
        </p:spPr>
        <p:txBody>
          <a:bodyPr/>
          <a:lstStyle/>
          <a:p>
            <a:pPr algn="l"/>
            <a:r>
              <a:rPr lang="zh-CN" altLang="en-US" sz="1600" dirty="0">
                <a:solidFill>
                  <a:schemeClr val="bg1"/>
                </a:solidFill>
                <a:latin typeface="微软雅黑" panose="020B0503020204020204" pitchFamily="34" charset="-122"/>
                <a:ea typeface="微软雅黑" panose="020B0503020204020204" pitchFamily="34" charset="-122"/>
              </a:rPr>
              <a:t>微服务架构</a:t>
            </a:r>
          </a:p>
        </p:txBody>
      </p:sp>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spTree>
    <p:extLst>
      <p:ext uri="{BB962C8B-B14F-4D97-AF65-F5344CB8AC3E}">
        <p14:creationId xmlns:p14="http://schemas.microsoft.com/office/powerpoint/2010/main" val="29466480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31" name="组合 17430"/>
          <p:cNvGrpSpPr/>
          <p:nvPr/>
        </p:nvGrpSpPr>
        <p:grpSpPr>
          <a:xfrm>
            <a:off x="35496" y="2343150"/>
            <a:ext cx="7635239" cy="2800350"/>
            <a:chOff x="472440" y="2270761"/>
            <a:chExt cx="10180319" cy="3733800"/>
          </a:xfrm>
        </p:grpSpPr>
        <p:sp>
          <p:nvSpPr>
            <p:cNvPr id="74" name="圆角矩形 73"/>
            <p:cNvSpPr/>
            <p:nvPr/>
          </p:nvSpPr>
          <p:spPr bwMode="auto">
            <a:xfrm>
              <a:off x="472440" y="2270761"/>
              <a:ext cx="10180319" cy="3733800"/>
            </a:xfrm>
            <a:prstGeom prst="roundRect">
              <a:avLst>
                <a:gd name="adj" fmla="val 4336"/>
              </a:avLst>
            </a:prstGeom>
            <a:solidFill>
              <a:schemeClr val="accent2">
                <a:lumMod val="75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endParaRPr lang="zh-CN" altLang="en-US" sz="1050" b="1" dirty="0">
                <a:solidFill>
                  <a:srgbClr val="33F5FF"/>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2096159" y="2405241"/>
              <a:ext cx="2072640" cy="1432560"/>
              <a:chOff x="2606040" y="3810000"/>
              <a:chExt cx="2072640" cy="1432560"/>
            </a:xfrm>
          </p:grpSpPr>
          <p:grpSp>
            <p:nvGrpSpPr>
              <p:cNvPr id="6" name="组合 5"/>
              <p:cNvGrpSpPr/>
              <p:nvPr/>
            </p:nvGrpSpPr>
            <p:grpSpPr>
              <a:xfrm>
                <a:off x="2606040" y="3810000"/>
                <a:ext cx="2072640" cy="1432560"/>
                <a:chOff x="2682240" y="3200400"/>
                <a:chExt cx="2072640" cy="1432560"/>
              </a:xfrm>
            </p:grpSpPr>
            <p:sp>
              <p:nvSpPr>
                <p:cNvPr id="4" name="圆角矩形 3"/>
                <p:cNvSpPr/>
                <p:nvPr/>
              </p:nvSpPr>
              <p:spPr bwMode="auto">
                <a:xfrm>
                  <a:off x="2682240" y="3200400"/>
                  <a:ext cx="2072640" cy="1432560"/>
                </a:xfrm>
                <a:prstGeom prst="roundRect">
                  <a:avLst/>
                </a:prstGeom>
                <a:solidFill>
                  <a:schemeClr val="accent2">
                    <a:lumMod val="60000"/>
                    <a:lumOff val="40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endParaRPr lang="zh-CN" altLang="en-US" sz="1050" b="1" dirty="0">
                    <a:solidFill>
                      <a:schemeClr val="accent6"/>
                    </a:solidFill>
                    <a:latin typeface="微软雅黑" panose="020B0503020204020204" pitchFamily="34" charset="-122"/>
                    <a:ea typeface="微软雅黑" panose="020B0503020204020204" pitchFamily="34" charset="-122"/>
                  </a:endParaRPr>
                </a:p>
              </p:txBody>
            </p:sp>
            <p:sp>
              <p:nvSpPr>
                <p:cNvPr id="5" name="圆角矩形 4"/>
                <p:cNvSpPr/>
                <p:nvPr/>
              </p:nvSpPr>
              <p:spPr bwMode="auto">
                <a:xfrm>
                  <a:off x="2801326" y="3581400"/>
                  <a:ext cx="843868" cy="411480"/>
                </a:xfrm>
                <a:prstGeom prst="roundRect">
                  <a:avLst/>
                </a:prstGeom>
                <a:solidFill>
                  <a:srgbClr val="00B0F0"/>
                </a:solidFill>
                <a:ln>
                  <a:solidFill>
                    <a:srgbClr val="00B0F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050" dirty="0">
                      <a:solidFill>
                        <a:schemeClr val="tx1"/>
                      </a:solidFill>
                      <a:latin typeface="微软雅黑" panose="020B0503020204020204" pitchFamily="34" charset="-122"/>
                      <a:ea typeface="微软雅黑" panose="020B0503020204020204" pitchFamily="34" charset="-122"/>
                    </a:rPr>
                    <a:t>API</a:t>
                  </a:r>
                  <a:endParaRPr lang="zh-CN" altLang="en-US" sz="1050" dirty="0">
                    <a:solidFill>
                      <a:schemeClr val="tx1"/>
                    </a:solidFill>
                    <a:latin typeface="微软雅黑" panose="020B0503020204020204" pitchFamily="34" charset="-122"/>
                    <a:ea typeface="微软雅黑" panose="020B0503020204020204" pitchFamily="34" charset="-122"/>
                  </a:endParaRPr>
                </a:p>
              </p:txBody>
            </p:sp>
            <p:sp>
              <p:nvSpPr>
                <p:cNvPr id="10" name="圆角矩形 9"/>
                <p:cNvSpPr/>
                <p:nvPr/>
              </p:nvSpPr>
              <p:spPr bwMode="auto">
                <a:xfrm>
                  <a:off x="3791926" y="3566160"/>
                  <a:ext cx="843868" cy="426720"/>
                </a:xfrm>
                <a:prstGeom prst="roundRect">
                  <a:avLst/>
                </a:prstGeom>
                <a:solidFill>
                  <a:schemeClr val="bg1">
                    <a:lumMod val="65000"/>
                  </a:schemeClr>
                </a:solidFill>
                <a:ln>
                  <a:solidFill>
                    <a:schemeClr val="bg2">
                      <a:lumMod val="7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050" dirty="0">
                      <a:solidFill>
                        <a:schemeClr val="tx1"/>
                      </a:solidFill>
                      <a:latin typeface="微软雅黑" panose="020B0503020204020204" pitchFamily="34" charset="-122"/>
                      <a:ea typeface="微软雅黑" panose="020B0503020204020204" pitchFamily="34" charset="-122"/>
                    </a:rPr>
                    <a:t>MGR</a:t>
                  </a:r>
                  <a:endParaRPr lang="zh-CN" altLang="en-US" sz="1050" dirty="0">
                    <a:solidFill>
                      <a:schemeClr val="tx1"/>
                    </a:solidFill>
                    <a:latin typeface="微软雅黑" panose="020B0503020204020204" pitchFamily="34" charset="-122"/>
                    <a:ea typeface="微软雅黑" panose="020B0503020204020204" pitchFamily="34" charset="-122"/>
                  </a:endParaRPr>
                </a:p>
              </p:txBody>
            </p:sp>
          </p:grpSp>
          <p:sp>
            <p:nvSpPr>
              <p:cNvPr id="7" name="流程图: 磁盘 6"/>
              <p:cNvSpPr/>
              <p:nvPr/>
            </p:nvSpPr>
            <p:spPr bwMode="auto">
              <a:xfrm>
                <a:off x="3200400" y="4709160"/>
                <a:ext cx="899160" cy="441960"/>
              </a:xfrm>
              <a:prstGeom prst="flowChartMagneticDisk">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050" dirty="0">
                    <a:solidFill>
                      <a:schemeClr val="tx1"/>
                    </a:solidFill>
                    <a:latin typeface="微软雅黑" panose="020B0503020204020204" pitchFamily="34" charset="-122"/>
                    <a:ea typeface="微软雅黑" panose="020B0503020204020204" pitchFamily="34" charset="-122"/>
                  </a:rPr>
                  <a:t>DB</a:t>
                </a:r>
                <a:endParaRPr lang="zh-CN" altLang="en-US" sz="1050" dirty="0">
                  <a:solidFill>
                    <a:schemeClr val="tx1"/>
                  </a:solidFill>
                  <a:latin typeface="微软雅黑" panose="020B0503020204020204" pitchFamily="34" charset="-122"/>
                  <a:ea typeface="微软雅黑" panose="020B0503020204020204" pitchFamily="34" charset="-122"/>
                </a:endParaRPr>
              </a:p>
            </p:txBody>
          </p:sp>
          <p:cxnSp>
            <p:nvCxnSpPr>
              <p:cNvPr id="9" name="肘形连接符 8"/>
              <p:cNvCxnSpPr>
                <a:endCxn id="7" idx="2"/>
              </p:cNvCxnSpPr>
              <p:nvPr/>
            </p:nvCxnSpPr>
            <p:spPr bwMode="auto">
              <a:xfrm rot="16200000" flipH="1">
                <a:off x="2891790" y="4621530"/>
                <a:ext cx="327660" cy="289560"/>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28" name="肘形连接符 27"/>
              <p:cNvCxnSpPr>
                <a:endCxn id="7" idx="4"/>
              </p:cNvCxnSpPr>
              <p:nvPr/>
            </p:nvCxnSpPr>
            <p:spPr bwMode="auto">
              <a:xfrm rot="5400000">
                <a:off x="4072890" y="4629150"/>
                <a:ext cx="327660" cy="274320"/>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29" name="矩形 28"/>
              <p:cNvSpPr/>
              <p:nvPr/>
            </p:nvSpPr>
            <p:spPr>
              <a:xfrm>
                <a:off x="2638599" y="3837801"/>
                <a:ext cx="949405" cy="338555"/>
              </a:xfrm>
              <a:prstGeom prst="rect">
                <a:avLst/>
              </a:prstGeom>
            </p:spPr>
            <p:txBody>
              <a:bodyPr wrap="none">
                <a:spAutoFit/>
              </a:bodyPr>
              <a:lstStyle/>
              <a:p>
                <a:pPr eaLnBrk="1" hangingPunct="1"/>
                <a:r>
                  <a:rPr lang="zh-CN" altLang="en-US" sz="1050" b="1" dirty="0">
                    <a:latin typeface="微软雅黑" panose="020B0503020204020204" pitchFamily="34" charset="-122"/>
                    <a:ea typeface="微软雅黑" panose="020B0503020204020204" pitchFamily="34" charset="-122"/>
                  </a:rPr>
                  <a:t>微服务 </a:t>
                </a:r>
                <a:r>
                  <a:rPr lang="en-US" altLang="zh-CN" sz="1050" b="1" dirty="0">
                    <a:latin typeface="微软雅黑" panose="020B0503020204020204" pitchFamily="34" charset="-122"/>
                    <a:ea typeface="微软雅黑" panose="020B0503020204020204" pitchFamily="34" charset="-122"/>
                  </a:rPr>
                  <a:t>1</a:t>
                </a:r>
                <a:endParaRPr lang="zh-CN" altLang="en-US" sz="1050" b="1" dirty="0">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4325326" y="3368040"/>
              <a:ext cx="2072640" cy="1432560"/>
              <a:chOff x="2225040" y="3810000"/>
              <a:chExt cx="2072640" cy="1432560"/>
            </a:xfrm>
          </p:grpSpPr>
          <p:grpSp>
            <p:nvGrpSpPr>
              <p:cNvPr id="36" name="组合 35"/>
              <p:cNvGrpSpPr/>
              <p:nvPr/>
            </p:nvGrpSpPr>
            <p:grpSpPr>
              <a:xfrm>
                <a:off x="2225040" y="3810000"/>
                <a:ext cx="2072640" cy="1432560"/>
                <a:chOff x="2301240" y="3200400"/>
                <a:chExt cx="2072640" cy="1432560"/>
              </a:xfrm>
            </p:grpSpPr>
            <p:sp>
              <p:nvSpPr>
                <p:cNvPr id="41" name="圆角矩形 40"/>
                <p:cNvSpPr/>
                <p:nvPr/>
              </p:nvSpPr>
              <p:spPr bwMode="auto">
                <a:xfrm>
                  <a:off x="2301240" y="3200400"/>
                  <a:ext cx="2072640" cy="1432560"/>
                </a:xfrm>
                <a:prstGeom prst="roundRect">
                  <a:avLst/>
                </a:prstGeom>
                <a:solidFill>
                  <a:schemeClr val="accent2">
                    <a:lumMod val="60000"/>
                    <a:lumOff val="40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eaLnBrk="1" hangingPunct="1">
                    <a:buFont typeface="Arial" pitchFamily="34" charset="0"/>
                    <a:buNone/>
                  </a:pPr>
                  <a:endParaRPr lang="zh-CN" altLang="en-US" sz="1050" b="1" dirty="0">
                    <a:solidFill>
                      <a:schemeClr val="accent6"/>
                    </a:solidFill>
                    <a:latin typeface="微软雅黑" panose="020B0503020204020204" pitchFamily="34" charset="-122"/>
                    <a:ea typeface="微软雅黑" panose="020B0503020204020204" pitchFamily="34" charset="-122"/>
                  </a:endParaRPr>
                </a:p>
              </p:txBody>
            </p:sp>
            <p:sp>
              <p:nvSpPr>
                <p:cNvPr id="42" name="圆角矩形 41"/>
                <p:cNvSpPr/>
                <p:nvPr/>
              </p:nvSpPr>
              <p:spPr bwMode="auto">
                <a:xfrm>
                  <a:off x="2420326" y="3581400"/>
                  <a:ext cx="843868" cy="411480"/>
                </a:xfrm>
                <a:prstGeom prst="roundRect">
                  <a:avLst/>
                </a:prstGeom>
                <a:solidFill>
                  <a:srgbClr val="00B0F0"/>
                </a:solidFill>
                <a:ln>
                  <a:solidFill>
                    <a:srgbClr val="00B0F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eaLnBrk="1" hangingPunct="1">
                    <a:buFont typeface="Arial" pitchFamily="34" charset="0"/>
                    <a:buNone/>
                  </a:pPr>
                  <a:r>
                    <a:rPr lang="en-US" altLang="zh-CN" sz="1050" dirty="0">
                      <a:solidFill>
                        <a:schemeClr val="tx1"/>
                      </a:solidFill>
                      <a:latin typeface="微软雅黑" panose="020B0503020204020204" pitchFamily="34" charset="-122"/>
                      <a:ea typeface="微软雅黑" panose="020B0503020204020204" pitchFamily="34" charset="-122"/>
                    </a:rPr>
                    <a:t>API</a:t>
                  </a:r>
                  <a:endParaRPr lang="zh-CN" altLang="en-US" sz="1050" dirty="0">
                    <a:solidFill>
                      <a:schemeClr val="tx1"/>
                    </a:solidFill>
                    <a:latin typeface="微软雅黑" panose="020B0503020204020204" pitchFamily="34" charset="-122"/>
                    <a:ea typeface="微软雅黑" panose="020B0503020204020204" pitchFamily="34" charset="-122"/>
                  </a:endParaRPr>
                </a:p>
              </p:txBody>
            </p:sp>
            <p:sp>
              <p:nvSpPr>
                <p:cNvPr id="43" name="圆角矩形 42"/>
                <p:cNvSpPr/>
                <p:nvPr/>
              </p:nvSpPr>
              <p:spPr bwMode="auto">
                <a:xfrm>
                  <a:off x="3410926" y="3566160"/>
                  <a:ext cx="843868" cy="426720"/>
                </a:xfrm>
                <a:prstGeom prst="roundRect">
                  <a:avLst/>
                </a:prstGeom>
                <a:solidFill>
                  <a:schemeClr val="bg1">
                    <a:lumMod val="65000"/>
                  </a:schemeClr>
                </a:solidFill>
                <a:ln>
                  <a:solidFill>
                    <a:schemeClr val="bg2">
                      <a:lumMod val="7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eaLnBrk="1" hangingPunct="1">
                    <a:buFont typeface="Arial" pitchFamily="34" charset="0"/>
                    <a:buNone/>
                  </a:pPr>
                  <a:r>
                    <a:rPr lang="en-US" altLang="zh-CN" sz="1050" dirty="0">
                      <a:solidFill>
                        <a:schemeClr val="tx1"/>
                      </a:solidFill>
                      <a:latin typeface="微软雅黑" panose="020B0503020204020204" pitchFamily="34" charset="-122"/>
                      <a:ea typeface="微软雅黑" panose="020B0503020204020204" pitchFamily="34" charset="-122"/>
                    </a:rPr>
                    <a:t>MGR</a:t>
                  </a:r>
                  <a:endParaRPr lang="zh-CN" altLang="en-US" sz="1050" dirty="0">
                    <a:solidFill>
                      <a:schemeClr val="tx1"/>
                    </a:solidFill>
                    <a:latin typeface="微软雅黑" panose="020B0503020204020204" pitchFamily="34" charset="-122"/>
                    <a:ea typeface="微软雅黑" panose="020B0503020204020204" pitchFamily="34" charset="-122"/>
                  </a:endParaRPr>
                </a:p>
              </p:txBody>
            </p:sp>
          </p:grpSp>
          <p:sp>
            <p:nvSpPr>
              <p:cNvPr id="37" name="流程图: 磁盘 36"/>
              <p:cNvSpPr/>
              <p:nvPr/>
            </p:nvSpPr>
            <p:spPr bwMode="auto">
              <a:xfrm>
                <a:off x="2819400" y="4709160"/>
                <a:ext cx="899160" cy="441960"/>
              </a:xfrm>
              <a:prstGeom prst="flowChartMagneticDisk">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ctr" anchorCtr="0" compatLnSpc="1">
                <a:prstTxWarp prst="textNoShape">
                  <a:avLst/>
                </a:prstTxWarp>
              </a:bodyPr>
              <a:lstStyle/>
              <a:p>
                <a:pPr algn="ctr" eaLnBrk="1" hangingPunct="1">
                  <a:buFont typeface="Arial" pitchFamily="34" charset="0"/>
                  <a:buNone/>
                </a:pPr>
                <a:r>
                  <a:rPr lang="en-US" altLang="zh-CN" sz="1050" dirty="0">
                    <a:solidFill>
                      <a:schemeClr val="tx1"/>
                    </a:solidFill>
                    <a:latin typeface="微软雅黑" panose="020B0503020204020204" pitchFamily="34" charset="-122"/>
                    <a:ea typeface="微软雅黑" panose="020B0503020204020204" pitchFamily="34" charset="-122"/>
                  </a:rPr>
                  <a:t>DB</a:t>
                </a:r>
                <a:endParaRPr lang="zh-CN" altLang="en-US" sz="1050" dirty="0">
                  <a:solidFill>
                    <a:schemeClr val="tx1"/>
                  </a:solidFill>
                  <a:latin typeface="微软雅黑" panose="020B0503020204020204" pitchFamily="34" charset="-122"/>
                  <a:ea typeface="微软雅黑" panose="020B0503020204020204" pitchFamily="34" charset="-122"/>
                </a:endParaRPr>
              </a:p>
            </p:txBody>
          </p:sp>
          <p:cxnSp>
            <p:nvCxnSpPr>
              <p:cNvPr id="38" name="肘形连接符 37"/>
              <p:cNvCxnSpPr>
                <a:endCxn id="37" idx="2"/>
              </p:cNvCxnSpPr>
              <p:nvPr/>
            </p:nvCxnSpPr>
            <p:spPr bwMode="auto">
              <a:xfrm rot="16200000" flipH="1">
                <a:off x="2510790" y="4621530"/>
                <a:ext cx="327660" cy="289560"/>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39" name="肘形连接符 38"/>
              <p:cNvCxnSpPr>
                <a:endCxn id="37" idx="4"/>
              </p:cNvCxnSpPr>
              <p:nvPr/>
            </p:nvCxnSpPr>
            <p:spPr bwMode="auto">
              <a:xfrm rot="5400000">
                <a:off x="3691890" y="4629150"/>
                <a:ext cx="327660" cy="274320"/>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40" name="矩形 39"/>
              <p:cNvSpPr/>
              <p:nvPr/>
            </p:nvSpPr>
            <p:spPr>
              <a:xfrm>
                <a:off x="2257599" y="3837801"/>
                <a:ext cx="949405" cy="338555"/>
              </a:xfrm>
              <a:prstGeom prst="rect">
                <a:avLst/>
              </a:prstGeom>
            </p:spPr>
            <p:txBody>
              <a:bodyPr wrap="none">
                <a:spAutoFit/>
              </a:bodyPr>
              <a:lstStyle/>
              <a:p>
                <a:pPr eaLnBrk="1" hangingPunct="1"/>
                <a:r>
                  <a:rPr lang="zh-CN" altLang="en-US" sz="1050" b="1" dirty="0">
                    <a:latin typeface="微软雅黑" panose="020B0503020204020204" pitchFamily="34" charset="-122"/>
                    <a:ea typeface="微软雅黑" panose="020B0503020204020204" pitchFamily="34" charset="-122"/>
                  </a:rPr>
                  <a:t>微服务 </a:t>
                </a:r>
                <a:r>
                  <a:rPr lang="en-US" altLang="zh-CN" sz="1050" b="1" dirty="0">
                    <a:latin typeface="微软雅黑" panose="020B0503020204020204" pitchFamily="34" charset="-122"/>
                    <a:ea typeface="微软雅黑" panose="020B0503020204020204" pitchFamily="34" charset="-122"/>
                  </a:rPr>
                  <a:t>2</a:t>
                </a:r>
                <a:endParaRPr lang="zh-CN" altLang="en-US" sz="1050" b="1" dirty="0">
                  <a:latin typeface="微软雅黑" panose="020B0503020204020204" pitchFamily="34" charset="-122"/>
                  <a:ea typeface="微软雅黑" panose="020B0503020204020204" pitchFamily="34" charset="-122"/>
                </a:endParaRPr>
              </a:p>
            </p:txBody>
          </p:sp>
        </p:grpSp>
        <p:grpSp>
          <p:nvGrpSpPr>
            <p:cNvPr id="44" name="组合 43"/>
            <p:cNvGrpSpPr/>
            <p:nvPr/>
          </p:nvGrpSpPr>
          <p:grpSpPr>
            <a:xfrm>
              <a:off x="6518287" y="4373880"/>
              <a:ext cx="2072640" cy="1432560"/>
              <a:chOff x="1828800" y="3810000"/>
              <a:chExt cx="2072640" cy="1432560"/>
            </a:xfrm>
          </p:grpSpPr>
          <p:grpSp>
            <p:nvGrpSpPr>
              <p:cNvPr id="45" name="组合 44"/>
              <p:cNvGrpSpPr/>
              <p:nvPr/>
            </p:nvGrpSpPr>
            <p:grpSpPr>
              <a:xfrm>
                <a:off x="1828800" y="3810000"/>
                <a:ext cx="2072640" cy="1432560"/>
                <a:chOff x="1905000" y="3200400"/>
                <a:chExt cx="2072640" cy="1432560"/>
              </a:xfrm>
            </p:grpSpPr>
            <p:sp>
              <p:nvSpPr>
                <p:cNvPr id="50" name="圆角矩形 49"/>
                <p:cNvSpPr/>
                <p:nvPr/>
              </p:nvSpPr>
              <p:spPr bwMode="auto">
                <a:xfrm>
                  <a:off x="1905000" y="3200400"/>
                  <a:ext cx="2072640" cy="1432560"/>
                </a:xfrm>
                <a:prstGeom prst="roundRect">
                  <a:avLst/>
                </a:prstGeom>
                <a:solidFill>
                  <a:schemeClr val="accent2">
                    <a:lumMod val="60000"/>
                    <a:lumOff val="40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eaLnBrk="1" hangingPunct="1">
                    <a:buFont typeface="Arial" pitchFamily="34" charset="0"/>
                    <a:buNone/>
                  </a:pPr>
                  <a:endParaRPr lang="zh-CN" altLang="en-US" sz="1050" b="1" dirty="0">
                    <a:solidFill>
                      <a:schemeClr val="accent6"/>
                    </a:solidFill>
                    <a:latin typeface="微软雅黑" panose="020B0503020204020204" pitchFamily="34" charset="-122"/>
                    <a:ea typeface="微软雅黑" panose="020B0503020204020204" pitchFamily="34" charset="-122"/>
                  </a:endParaRPr>
                </a:p>
              </p:txBody>
            </p:sp>
            <p:sp>
              <p:nvSpPr>
                <p:cNvPr id="51" name="圆角矩形 50"/>
                <p:cNvSpPr/>
                <p:nvPr/>
              </p:nvSpPr>
              <p:spPr bwMode="auto">
                <a:xfrm>
                  <a:off x="2024086" y="3581400"/>
                  <a:ext cx="843868" cy="411480"/>
                </a:xfrm>
                <a:prstGeom prst="roundRect">
                  <a:avLst/>
                </a:prstGeom>
                <a:solidFill>
                  <a:srgbClr val="00B0F0"/>
                </a:solidFill>
                <a:ln>
                  <a:solidFill>
                    <a:srgbClr val="00B0F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eaLnBrk="1" hangingPunct="1">
                    <a:buFont typeface="Arial" pitchFamily="34" charset="0"/>
                    <a:buNone/>
                  </a:pPr>
                  <a:r>
                    <a:rPr lang="en-US" altLang="zh-CN" sz="1050" dirty="0">
                      <a:solidFill>
                        <a:schemeClr val="tx1"/>
                      </a:solidFill>
                      <a:latin typeface="微软雅黑" panose="020B0503020204020204" pitchFamily="34" charset="-122"/>
                      <a:ea typeface="微软雅黑" panose="020B0503020204020204" pitchFamily="34" charset="-122"/>
                    </a:rPr>
                    <a:t>API</a:t>
                  </a:r>
                  <a:endParaRPr lang="zh-CN" altLang="en-US" sz="1050" dirty="0">
                    <a:solidFill>
                      <a:schemeClr val="tx1"/>
                    </a:solidFill>
                    <a:latin typeface="微软雅黑" panose="020B0503020204020204" pitchFamily="34" charset="-122"/>
                    <a:ea typeface="微软雅黑" panose="020B0503020204020204" pitchFamily="34" charset="-122"/>
                  </a:endParaRPr>
                </a:p>
              </p:txBody>
            </p:sp>
            <p:sp>
              <p:nvSpPr>
                <p:cNvPr id="52" name="圆角矩形 51"/>
                <p:cNvSpPr/>
                <p:nvPr/>
              </p:nvSpPr>
              <p:spPr bwMode="auto">
                <a:xfrm>
                  <a:off x="3014686" y="3566160"/>
                  <a:ext cx="843868" cy="426720"/>
                </a:xfrm>
                <a:prstGeom prst="roundRect">
                  <a:avLst/>
                </a:prstGeom>
                <a:solidFill>
                  <a:schemeClr val="bg1">
                    <a:lumMod val="65000"/>
                  </a:schemeClr>
                </a:solidFill>
                <a:ln>
                  <a:solidFill>
                    <a:schemeClr val="bg2">
                      <a:lumMod val="7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eaLnBrk="1" hangingPunct="1">
                    <a:buFont typeface="Arial" pitchFamily="34" charset="0"/>
                    <a:buNone/>
                  </a:pPr>
                  <a:r>
                    <a:rPr lang="en-US" altLang="zh-CN" sz="1050" dirty="0">
                      <a:solidFill>
                        <a:schemeClr val="tx1"/>
                      </a:solidFill>
                      <a:latin typeface="微软雅黑" panose="020B0503020204020204" pitchFamily="34" charset="-122"/>
                      <a:ea typeface="微软雅黑" panose="020B0503020204020204" pitchFamily="34" charset="-122"/>
                    </a:rPr>
                    <a:t>MGR</a:t>
                  </a:r>
                  <a:endParaRPr lang="zh-CN" altLang="en-US" sz="1050" dirty="0">
                    <a:solidFill>
                      <a:schemeClr val="tx1"/>
                    </a:solidFill>
                    <a:latin typeface="微软雅黑" panose="020B0503020204020204" pitchFamily="34" charset="-122"/>
                    <a:ea typeface="微软雅黑" panose="020B0503020204020204" pitchFamily="34" charset="-122"/>
                  </a:endParaRPr>
                </a:p>
              </p:txBody>
            </p:sp>
          </p:grpSp>
          <p:sp>
            <p:nvSpPr>
              <p:cNvPr id="46" name="流程图: 磁盘 45"/>
              <p:cNvSpPr/>
              <p:nvPr/>
            </p:nvSpPr>
            <p:spPr bwMode="auto">
              <a:xfrm>
                <a:off x="2423160" y="4709160"/>
                <a:ext cx="899160" cy="441960"/>
              </a:xfrm>
              <a:prstGeom prst="flowChartMagneticDisk">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ctr" anchorCtr="0" compatLnSpc="1">
                <a:prstTxWarp prst="textNoShape">
                  <a:avLst/>
                </a:prstTxWarp>
              </a:bodyPr>
              <a:lstStyle/>
              <a:p>
                <a:pPr algn="ctr" eaLnBrk="1" hangingPunct="1">
                  <a:buFont typeface="Arial" pitchFamily="34" charset="0"/>
                  <a:buNone/>
                </a:pPr>
                <a:r>
                  <a:rPr lang="en-US" altLang="zh-CN" sz="1050" dirty="0">
                    <a:solidFill>
                      <a:schemeClr val="tx1"/>
                    </a:solidFill>
                    <a:latin typeface="微软雅黑" panose="020B0503020204020204" pitchFamily="34" charset="-122"/>
                    <a:ea typeface="微软雅黑" panose="020B0503020204020204" pitchFamily="34" charset="-122"/>
                  </a:rPr>
                  <a:t>DB</a:t>
                </a:r>
                <a:endParaRPr lang="zh-CN" altLang="en-US" sz="1050" dirty="0">
                  <a:solidFill>
                    <a:schemeClr val="tx1"/>
                  </a:solidFill>
                  <a:latin typeface="微软雅黑" panose="020B0503020204020204" pitchFamily="34" charset="-122"/>
                  <a:ea typeface="微软雅黑" panose="020B0503020204020204" pitchFamily="34" charset="-122"/>
                </a:endParaRPr>
              </a:p>
            </p:txBody>
          </p:sp>
          <p:cxnSp>
            <p:nvCxnSpPr>
              <p:cNvPr id="47" name="肘形连接符 46"/>
              <p:cNvCxnSpPr>
                <a:endCxn id="46" idx="2"/>
              </p:cNvCxnSpPr>
              <p:nvPr/>
            </p:nvCxnSpPr>
            <p:spPr bwMode="auto">
              <a:xfrm rot="16200000" flipH="1">
                <a:off x="2114550" y="4621530"/>
                <a:ext cx="327660" cy="289560"/>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48" name="肘形连接符 47"/>
              <p:cNvCxnSpPr>
                <a:endCxn id="46" idx="4"/>
              </p:cNvCxnSpPr>
              <p:nvPr/>
            </p:nvCxnSpPr>
            <p:spPr bwMode="auto">
              <a:xfrm rot="5400000">
                <a:off x="3295650" y="4629150"/>
                <a:ext cx="327660" cy="274320"/>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49" name="矩形 48"/>
              <p:cNvSpPr/>
              <p:nvPr/>
            </p:nvSpPr>
            <p:spPr>
              <a:xfrm>
                <a:off x="1846119" y="3837801"/>
                <a:ext cx="949405" cy="338555"/>
              </a:xfrm>
              <a:prstGeom prst="rect">
                <a:avLst/>
              </a:prstGeom>
            </p:spPr>
            <p:txBody>
              <a:bodyPr wrap="none">
                <a:spAutoFit/>
              </a:bodyPr>
              <a:lstStyle/>
              <a:p>
                <a:pPr eaLnBrk="1" hangingPunct="1"/>
                <a:r>
                  <a:rPr lang="zh-CN" altLang="en-US" sz="1050" b="1" dirty="0">
                    <a:latin typeface="微软雅黑" panose="020B0503020204020204" pitchFamily="34" charset="-122"/>
                    <a:ea typeface="微软雅黑" panose="020B0503020204020204" pitchFamily="34" charset="-122"/>
                  </a:rPr>
                  <a:t>微服务 </a:t>
                </a:r>
                <a:r>
                  <a:rPr lang="en-US" altLang="zh-CN" sz="1050" b="1" dirty="0">
                    <a:latin typeface="微软雅黑" panose="020B0503020204020204" pitchFamily="34" charset="-122"/>
                    <a:ea typeface="微软雅黑" panose="020B0503020204020204" pitchFamily="34" charset="-122"/>
                  </a:rPr>
                  <a:t>3</a:t>
                </a:r>
                <a:endParaRPr lang="zh-CN" altLang="en-US" sz="1050" b="1" dirty="0">
                  <a:latin typeface="微软雅黑" panose="020B0503020204020204" pitchFamily="34" charset="-122"/>
                  <a:ea typeface="微软雅黑" panose="020B0503020204020204" pitchFamily="34" charset="-122"/>
                </a:endParaRPr>
              </a:p>
            </p:txBody>
          </p:sp>
        </p:grpSp>
        <p:grpSp>
          <p:nvGrpSpPr>
            <p:cNvPr id="17417" name="组合 17416"/>
            <p:cNvGrpSpPr/>
            <p:nvPr/>
          </p:nvGrpSpPr>
          <p:grpSpPr>
            <a:xfrm>
              <a:off x="685801" y="4303712"/>
              <a:ext cx="3441406" cy="1575117"/>
              <a:chOff x="685801" y="4760912"/>
              <a:chExt cx="3441406" cy="1575117"/>
            </a:xfrm>
          </p:grpSpPr>
          <p:sp>
            <p:nvSpPr>
              <p:cNvPr id="59" name="圆角矩形 58"/>
              <p:cNvSpPr/>
              <p:nvPr/>
            </p:nvSpPr>
            <p:spPr bwMode="auto">
              <a:xfrm>
                <a:off x="685801" y="4760912"/>
                <a:ext cx="3441406" cy="1575117"/>
              </a:xfrm>
              <a:prstGeom prst="roundRect">
                <a:avLst/>
              </a:prstGeom>
              <a:solidFill>
                <a:schemeClr val="accent2">
                  <a:lumMod val="20000"/>
                  <a:lumOff val="80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endParaRPr lang="zh-CN" altLang="en-US" sz="1050" b="1" dirty="0">
                  <a:solidFill>
                    <a:schemeClr val="accent6"/>
                  </a:solidFill>
                  <a:latin typeface="微软雅黑" panose="020B0503020204020204" pitchFamily="34" charset="-122"/>
                  <a:ea typeface="微软雅黑" panose="020B0503020204020204" pitchFamily="34" charset="-122"/>
                </a:endParaRPr>
              </a:p>
            </p:txBody>
          </p:sp>
          <p:sp>
            <p:nvSpPr>
              <p:cNvPr id="60" name="圆角矩形 59"/>
              <p:cNvSpPr/>
              <p:nvPr/>
            </p:nvSpPr>
            <p:spPr bwMode="auto">
              <a:xfrm>
                <a:off x="1226756" y="4858314"/>
                <a:ext cx="1219888" cy="411480"/>
              </a:xfrm>
              <a:prstGeom prst="roundRect">
                <a:avLst/>
              </a:prstGeom>
              <a:solidFill>
                <a:schemeClr val="accent2">
                  <a:lumMod val="20000"/>
                  <a:lumOff val="80000"/>
                </a:schemeClr>
              </a:solidFill>
              <a:ln>
                <a:solidFill>
                  <a:schemeClr val="accent2">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zh-CN" altLang="en-US" sz="1050" dirty="0">
                    <a:solidFill>
                      <a:schemeClr val="tx1"/>
                    </a:solidFill>
                    <a:latin typeface="微软雅黑" panose="020B0503020204020204" pitchFamily="34" charset="-122"/>
                    <a:ea typeface="微软雅黑" panose="020B0503020204020204" pitchFamily="34" charset="-122"/>
                  </a:rPr>
                  <a:t>单点登录</a:t>
                </a:r>
              </a:p>
            </p:txBody>
          </p:sp>
          <p:sp>
            <p:nvSpPr>
              <p:cNvPr id="62" name="圆角矩形 61"/>
              <p:cNvSpPr/>
              <p:nvPr/>
            </p:nvSpPr>
            <p:spPr bwMode="auto">
              <a:xfrm>
                <a:off x="1226756" y="5341620"/>
                <a:ext cx="1219888" cy="411480"/>
              </a:xfrm>
              <a:prstGeom prst="roundRect">
                <a:avLst/>
              </a:prstGeom>
              <a:solidFill>
                <a:schemeClr val="accent2">
                  <a:lumMod val="20000"/>
                  <a:lumOff val="80000"/>
                </a:schemeClr>
              </a:solidFill>
              <a:ln>
                <a:solidFill>
                  <a:schemeClr val="accent2">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eaLnBrk="1" hangingPunct="1">
                  <a:buFont typeface="Arial" pitchFamily="34" charset="0"/>
                  <a:buNone/>
                </a:pPr>
                <a:r>
                  <a:rPr lang="zh-CN" altLang="en-US" sz="1050" dirty="0">
                    <a:solidFill>
                      <a:schemeClr val="tx1"/>
                    </a:solidFill>
                    <a:latin typeface="微软雅黑" panose="020B0503020204020204" pitchFamily="34" charset="-122"/>
                    <a:ea typeface="微软雅黑" panose="020B0503020204020204" pitchFamily="34" charset="-122"/>
                  </a:rPr>
                  <a:t>配置中心</a:t>
                </a:r>
              </a:p>
            </p:txBody>
          </p:sp>
          <p:sp>
            <p:nvSpPr>
              <p:cNvPr id="63" name="圆角矩形 62"/>
              <p:cNvSpPr/>
              <p:nvPr/>
            </p:nvSpPr>
            <p:spPr bwMode="auto">
              <a:xfrm>
                <a:off x="1226756" y="5829816"/>
                <a:ext cx="1219888" cy="411480"/>
              </a:xfrm>
              <a:prstGeom prst="roundRect">
                <a:avLst/>
              </a:prstGeom>
              <a:solidFill>
                <a:schemeClr val="accent2">
                  <a:lumMod val="20000"/>
                  <a:lumOff val="80000"/>
                </a:schemeClr>
              </a:solidFill>
              <a:ln>
                <a:solidFill>
                  <a:schemeClr val="accent2">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eaLnBrk="1" hangingPunct="1">
                  <a:buFont typeface="Arial" pitchFamily="34" charset="0"/>
                  <a:buNone/>
                </a:pPr>
                <a:r>
                  <a:rPr lang="zh-CN" altLang="en-US" sz="1050" dirty="0">
                    <a:solidFill>
                      <a:schemeClr val="tx1"/>
                    </a:solidFill>
                    <a:latin typeface="微软雅黑" panose="020B0503020204020204" pitchFamily="34" charset="-122"/>
                    <a:ea typeface="微软雅黑" panose="020B0503020204020204" pitchFamily="34" charset="-122"/>
                  </a:rPr>
                  <a:t>调用链</a:t>
                </a:r>
              </a:p>
            </p:txBody>
          </p:sp>
          <p:sp>
            <p:nvSpPr>
              <p:cNvPr id="31" name="文本框 30"/>
              <p:cNvSpPr txBox="1"/>
              <p:nvPr/>
            </p:nvSpPr>
            <p:spPr>
              <a:xfrm>
                <a:off x="704854" y="4861560"/>
                <a:ext cx="461665" cy="1242576"/>
              </a:xfrm>
              <a:prstGeom prst="rect">
                <a:avLst/>
              </a:prstGeom>
              <a:noFill/>
            </p:spPr>
            <p:txBody>
              <a:bodyPr vert="eaVert" wrap="square" rtlCol="0">
                <a:spAutoFit/>
              </a:bodyPr>
              <a:lstStyle/>
              <a:p>
                <a:r>
                  <a:rPr lang="zh-CN" altLang="en-US" sz="1050" b="1" dirty="0">
                    <a:latin typeface="微软雅黑" panose="020B0503020204020204" pitchFamily="34" charset="-122"/>
                    <a:ea typeface="微软雅黑" panose="020B0503020204020204" pitchFamily="34" charset="-122"/>
                  </a:rPr>
                  <a:t>公共组件</a:t>
                </a:r>
              </a:p>
            </p:txBody>
          </p:sp>
        </p:grpSp>
        <p:grpSp>
          <p:nvGrpSpPr>
            <p:cNvPr id="17430" name="组合 17429"/>
            <p:cNvGrpSpPr/>
            <p:nvPr/>
          </p:nvGrpSpPr>
          <p:grpSpPr>
            <a:xfrm>
              <a:off x="9016522" y="2496680"/>
              <a:ext cx="1438118" cy="3321189"/>
              <a:chOff x="9016522" y="2557640"/>
              <a:chExt cx="1438118" cy="3321189"/>
            </a:xfrm>
          </p:grpSpPr>
          <p:sp>
            <p:nvSpPr>
              <p:cNvPr id="75" name="圆角矩形 74"/>
              <p:cNvSpPr/>
              <p:nvPr/>
            </p:nvSpPr>
            <p:spPr bwMode="auto">
              <a:xfrm>
                <a:off x="9016522" y="2557640"/>
                <a:ext cx="1438118" cy="3321189"/>
              </a:xfrm>
              <a:prstGeom prst="roundRect">
                <a:avLst/>
              </a:prstGeom>
              <a:solidFill>
                <a:schemeClr val="accent2">
                  <a:lumMod val="20000"/>
                  <a:lumOff val="80000"/>
                </a:schemeClr>
              </a:solidFill>
              <a:ln>
                <a:prstDash val="sys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r>
                  <a:rPr lang="zh-CN" altLang="en-US" sz="1050" b="1" dirty="0">
                    <a:solidFill>
                      <a:schemeClr val="accent6"/>
                    </a:solidFill>
                    <a:latin typeface="微软雅黑" panose="020B0503020204020204" pitchFamily="34" charset="-122"/>
                    <a:ea typeface="微软雅黑" panose="020B0503020204020204" pitchFamily="34" charset="-122"/>
                  </a:rPr>
                  <a:t>运营管理平台</a:t>
                </a:r>
              </a:p>
            </p:txBody>
          </p:sp>
          <p:sp>
            <p:nvSpPr>
              <p:cNvPr id="76" name="圆角矩形 75"/>
              <p:cNvSpPr/>
              <p:nvPr/>
            </p:nvSpPr>
            <p:spPr bwMode="auto">
              <a:xfrm>
                <a:off x="9173987" y="3068181"/>
                <a:ext cx="1123189" cy="426720"/>
              </a:xfrm>
              <a:prstGeom prst="roundRect">
                <a:avLst/>
              </a:prstGeom>
              <a:solidFill>
                <a:schemeClr val="accent2">
                  <a:lumMod val="20000"/>
                  <a:lumOff val="80000"/>
                </a:schemeClr>
              </a:solidFill>
              <a:ln>
                <a:solidFill>
                  <a:schemeClr val="accent2">
                    <a:lumMod val="7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050" dirty="0">
                    <a:solidFill>
                      <a:schemeClr val="tx1"/>
                    </a:solidFill>
                    <a:latin typeface="微软雅黑" panose="020B0503020204020204" pitchFamily="34" charset="-122"/>
                    <a:ea typeface="微软雅黑" panose="020B0503020204020204" pitchFamily="34" charset="-122"/>
                  </a:rPr>
                  <a:t>UPMS</a:t>
                </a:r>
                <a:endParaRPr lang="zh-CN" altLang="en-US" sz="1050" dirty="0">
                  <a:solidFill>
                    <a:schemeClr val="tx1"/>
                  </a:solidFill>
                  <a:latin typeface="微软雅黑" panose="020B0503020204020204" pitchFamily="34" charset="-122"/>
                  <a:ea typeface="微软雅黑" panose="020B0503020204020204" pitchFamily="34" charset="-122"/>
                </a:endParaRPr>
              </a:p>
            </p:txBody>
          </p:sp>
          <p:sp>
            <p:nvSpPr>
              <p:cNvPr id="78" name="圆角矩形 77"/>
              <p:cNvSpPr/>
              <p:nvPr/>
            </p:nvSpPr>
            <p:spPr bwMode="auto">
              <a:xfrm>
                <a:off x="9173987" y="3633826"/>
                <a:ext cx="1123189" cy="618133"/>
              </a:xfrm>
              <a:prstGeom prst="roundRect">
                <a:avLst/>
              </a:prstGeom>
              <a:solidFill>
                <a:schemeClr val="bg1">
                  <a:lumMod val="65000"/>
                </a:schemeClr>
              </a:solidFill>
              <a:ln>
                <a:solidFill>
                  <a:schemeClr val="accent2">
                    <a:lumMod val="75000"/>
                  </a:schemeClr>
                </a:solidFill>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eaLnBrk="1" hangingPunct="1"/>
                <a:r>
                  <a:rPr lang="zh-CN" altLang="en-US" sz="1050" dirty="0">
                    <a:solidFill>
                      <a:schemeClr val="tx1"/>
                    </a:solidFill>
                    <a:latin typeface="微软雅黑" panose="020B0503020204020204" pitchFamily="34" charset="-122"/>
                    <a:ea typeface="微软雅黑" panose="020B0503020204020204" pitchFamily="34" charset="-122"/>
                  </a:rPr>
                  <a:t>微</a:t>
                </a:r>
                <a:r>
                  <a:rPr lang="zh-CN" altLang="en-US" sz="1050" dirty="0" smtClean="0">
                    <a:solidFill>
                      <a:schemeClr val="tx1"/>
                    </a:solidFill>
                    <a:latin typeface="微软雅黑" panose="020B0503020204020204" pitchFamily="34" charset="-122"/>
                    <a:ea typeface="微软雅黑" panose="020B0503020204020204" pitchFamily="34" charset="-122"/>
                  </a:rPr>
                  <a:t>服务 </a:t>
                </a:r>
                <a:r>
                  <a:rPr lang="en-US" altLang="zh-CN" sz="1050" dirty="0">
                    <a:solidFill>
                      <a:schemeClr val="tx1"/>
                    </a:solidFill>
                    <a:latin typeface="微软雅黑" panose="020B0503020204020204" pitchFamily="34" charset="-122"/>
                    <a:ea typeface="微软雅黑" panose="020B0503020204020204" pitchFamily="34" charset="-122"/>
                  </a:rPr>
                  <a:t>1 MGR</a:t>
                </a:r>
                <a:endParaRPr lang="zh-CN" altLang="en-US" sz="1050" dirty="0">
                  <a:solidFill>
                    <a:schemeClr val="tx1"/>
                  </a:solidFill>
                  <a:latin typeface="微软雅黑" panose="020B0503020204020204" pitchFamily="34" charset="-122"/>
                  <a:ea typeface="微软雅黑" panose="020B0503020204020204" pitchFamily="34" charset="-122"/>
                </a:endParaRPr>
              </a:p>
            </p:txBody>
          </p:sp>
          <p:sp>
            <p:nvSpPr>
              <p:cNvPr id="79" name="圆角矩形 78"/>
              <p:cNvSpPr/>
              <p:nvPr/>
            </p:nvSpPr>
            <p:spPr bwMode="auto">
              <a:xfrm>
                <a:off x="9173987" y="4375645"/>
                <a:ext cx="1123189" cy="618133"/>
              </a:xfrm>
              <a:prstGeom prst="roundRect">
                <a:avLst/>
              </a:prstGeom>
              <a:solidFill>
                <a:schemeClr val="bg1">
                  <a:lumMod val="65000"/>
                </a:schemeClr>
              </a:solidFill>
              <a:ln>
                <a:solidFill>
                  <a:schemeClr val="accent2">
                    <a:lumMod val="75000"/>
                  </a:schemeClr>
                </a:solidFill>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eaLnBrk="1" hangingPunct="1">
                  <a:buFont typeface="Arial" pitchFamily="34" charset="0"/>
                  <a:buNone/>
                </a:pPr>
                <a:r>
                  <a:rPr lang="zh-CN" altLang="en-US" sz="1050" dirty="0">
                    <a:solidFill>
                      <a:schemeClr val="tx1"/>
                    </a:solidFill>
                    <a:latin typeface="微软雅黑" panose="020B0503020204020204" pitchFamily="34" charset="-122"/>
                    <a:ea typeface="微软雅黑" panose="020B0503020204020204" pitchFamily="34" charset="-122"/>
                  </a:rPr>
                  <a:t>微</a:t>
                </a:r>
                <a:r>
                  <a:rPr lang="zh-CN" altLang="en-US" sz="1050" dirty="0" smtClean="0">
                    <a:solidFill>
                      <a:schemeClr val="tx1"/>
                    </a:solidFill>
                    <a:latin typeface="微软雅黑" panose="020B0503020204020204" pitchFamily="34" charset="-122"/>
                    <a:ea typeface="微软雅黑" panose="020B0503020204020204" pitchFamily="34" charset="-122"/>
                  </a:rPr>
                  <a:t>服务 </a:t>
                </a:r>
                <a:r>
                  <a:rPr lang="en-US" altLang="zh-CN" sz="1050" dirty="0" smtClean="0">
                    <a:solidFill>
                      <a:schemeClr val="tx1"/>
                    </a:solidFill>
                    <a:latin typeface="微软雅黑" panose="020B0503020204020204" pitchFamily="34" charset="-122"/>
                    <a:ea typeface="微软雅黑" panose="020B0503020204020204" pitchFamily="34" charset="-122"/>
                  </a:rPr>
                  <a:t>2 </a:t>
                </a:r>
                <a:r>
                  <a:rPr lang="en-US" altLang="zh-CN" sz="1050" dirty="0">
                    <a:solidFill>
                      <a:schemeClr val="tx1"/>
                    </a:solidFill>
                    <a:latin typeface="微软雅黑" panose="020B0503020204020204" pitchFamily="34" charset="-122"/>
                    <a:ea typeface="微软雅黑" panose="020B0503020204020204" pitchFamily="34" charset="-122"/>
                  </a:rPr>
                  <a:t>MGR</a:t>
                </a:r>
                <a:endParaRPr lang="zh-CN" altLang="en-US" sz="1050" dirty="0">
                  <a:solidFill>
                    <a:schemeClr val="tx1"/>
                  </a:solidFill>
                  <a:latin typeface="微软雅黑" panose="020B0503020204020204" pitchFamily="34" charset="-122"/>
                  <a:ea typeface="微软雅黑" panose="020B0503020204020204" pitchFamily="34" charset="-122"/>
                </a:endParaRPr>
              </a:p>
            </p:txBody>
          </p:sp>
          <p:sp>
            <p:nvSpPr>
              <p:cNvPr id="80" name="圆角矩形 79"/>
              <p:cNvSpPr/>
              <p:nvPr/>
            </p:nvSpPr>
            <p:spPr bwMode="auto">
              <a:xfrm>
                <a:off x="9173987" y="5120640"/>
                <a:ext cx="1123189" cy="618133"/>
              </a:xfrm>
              <a:prstGeom prst="roundRect">
                <a:avLst/>
              </a:prstGeom>
              <a:solidFill>
                <a:schemeClr val="bg1">
                  <a:lumMod val="65000"/>
                </a:schemeClr>
              </a:solidFill>
              <a:ln>
                <a:solidFill>
                  <a:schemeClr val="accent2">
                    <a:lumMod val="75000"/>
                  </a:schemeClr>
                </a:solidFill>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eaLnBrk="1" hangingPunct="1">
                  <a:buFont typeface="Arial" pitchFamily="34" charset="0"/>
                  <a:buNone/>
                </a:pPr>
                <a:r>
                  <a:rPr lang="zh-CN" altLang="en-US" sz="1050" dirty="0">
                    <a:solidFill>
                      <a:schemeClr val="tx1"/>
                    </a:solidFill>
                    <a:latin typeface="微软雅黑" panose="020B0503020204020204" pitchFamily="34" charset="-122"/>
                    <a:ea typeface="微软雅黑" panose="020B0503020204020204" pitchFamily="34" charset="-122"/>
                  </a:rPr>
                  <a:t>微</a:t>
                </a:r>
                <a:r>
                  <a:rPr lang="zh-CN" altLang="en-US" sz="1050" dirty="0" smtClean="0">
                    <a:solidFill>
                      <a:schemeClr val="tx1"/>
                    </a:solidFill>
                    <a:latin typeface="微软雅黑" panose="020B0503020204020204" pitchFamily="34" charset="-122"/>
                    <a:ea typeface="微软雅黑" panose="020B0503020204020204" pitchFamily="34" charset="-122"/>
                  </a:rPr>
                  <a:t>服务 </a:t>
                </a:r>
                <a:r>
                  <a:rPr lang="en-US" altLang="zh-CN" sz="1050" dirty="0" smtClean="0">
                    <a:solidFill>
                      <a:schemeClr val="tx1"/>
                    </a:solidFill>
                    <a:latin typeface="微软雅黑" panose="020B0503020204020204" pitchFamily="34" charset="-122"/>
                    <a:ea typeface="微软雅黑" panose="020B0503020204020204" pitchFamily="34" charset="-122"/>
                  </a:rPr>
                  <a:t>3 </a:t>
                </a:r>
                <a:r>
                  <a:rPr lang="en-US" altLang="zh-CN" sz="1050" dirty="0">
                    <a:solidFill>
                      <a:schemeClr val="tx1"/>
                    </a:solidFill>
                    <a:latin typeface="微软雅黑" panose="020B0503020204020204" pitchFamily="34" charset="-122"/>
                    <a:ea typeface="微软雅黑" panose="020B0503020204020204" pitchFamily="34" charset="-122"/>
                  </a:rPr>
                  <a:t>MGR</a:t>
                </a:r>
                <a:endParaRPr lang="zh-CN" altLang="en-US" sz="1050" dirty="0">
                  <a:solidFill>
                    <a:schemeClr val="tx1"/>
                  </a:solidFill>
                  <a:latin typeface="微软雅黑" panose="020B0503020204020204" pitchFamily="34" charset="-122"/>
                  <a:ea typeface="微软雅黑" panose="020B0503020204020204" pitchFamily="34" charset="-122"/>
                </a:endParaRPr>
              </a:p>
            </p:txBody>
          </p:sp>
        </p:grpSp>
      </p:grpSp>
      <p:grpSp>
        <p:nvGrpSpPr>
          <p:cNvPr id="27" name="组合 26"/>
          <p:cNvGrpSpPr/>
          <p:nvPr/>
        </p:nvGrpSpPr>
        <p:grpSpPr>
          <a:xfrm>
            <a:off x="39085" y="628649"/>
            <a:ext cx="4433641" cy="1541041"/>
            <a:chOff x="1025866" y="472440"/>
            <a:chExt cx="5911521" cy="2054721"/>
          </a:xfrm>
        </p:grpSpPr>
        <p:sp>
          <p:nvSpPr>
            <p:cNvPr id="95" name="圆角矩形 94"/>
            <p:cNvSpPr/>
            <p:nvPr/>
          </p:nvSpPr>
          <p:spPr bwMode="auto">
            <a:xfrm>
              <a:off x="1025866" y="472440"/>
              <a:ext cx="5911521" cy="2054721"/>
            </a:xfrm>
            <a:prstGeom prst="roundRect">
              <a:avLst>
                <a:gd name="adj" fmla="val 4336"/>
              </a:avLst>
            </a:prstGeom>
            <a:solidFill>
              <a:schemeClr val="accent1">
                <a:lumMod val="75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t" anchorCtr="0" compatLnSpc="1">
              <a:prstTxWarp prst="textNoShape">
                <a:avLst/>
              </a:prstTxWarp>
            </a:bodyPr>
            <a:lstStyle/>
            <a:p>
              <a:pPr defTabSz="685800"/>
              <a:endParaRPr lang="zh-CN" altLang="en-US" sz="1050" b="1" dirty="0">
                <a:solidFill>
                  <a:srgbClr val="33F5FF"/>
                </a:solidFill>
                <a:latin typeface="微软雅黑" panose="020B0503020204020204" pitchFamily="34" charset="-122"/>
                <a:ea typeface="微软雅黑" panose="020B0503020204020204" pitchFamily="34" charset="-122"/>
              </a:endParaRPr>
            </a:p>
          </p:txBody>
        </p:sp>
        <p:sp>
          <p:nvSpPr>
            <p:cNvPr id="96" name="圆角矩形 95"/>
            <p:cNvSpPr/>
            <p:nvPr/>
          </p:nvSpPr>
          <p:spPr bwMode="auto">
            <a:xfrm>
              <a:off x="1285605" y="623292"/>
              <a:ext cx="5385082" cy="426720"/>
            </a:xfrm>
            <a:prstGeom prst="roundRect">
              <a:avLst/>
            </a:prstGeom>
            <a:solidFill>
              <a:schemeClr val="accent1">
                <a:lumMod val="60000"/>
                <a:lumOff val="40000"/>
              </a:schemeClr>
            </a:solidFill>
            <a:ln>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zh-CN" altLang="en-US" sz="1050" b="1" dirty="0">
                  <a:solidFill>
                    <a:schemeClr val="accent6">
                      <a:lumMod val="75000"/>
                    </a:schemeClr>
                  </a:solidFill>
                  <a:latin typeface="微软雅黑" panose="020B0503020204020204" pitchFamily="34" charset="-122"/>
                  <a:ea typeface="微软雅黑" panose="020B0503020204020204" pitchFamily="34" charset="-122"/>
                </a:rPr>
                <a:t>门户展现层</a:t>
              </a:r>
            </a:p>
          </p:txBody>
        </p:sp>
        <p:sp>
          <p:nvSpPr>
            <p:cNvPr id="97" name="圆角矩形 96"/>
            <p:cNvSpPr/>
            <p:nvPr/>
          </p:nvSpPr>
          <p:spPr bwMode="auto">
            <a:xfrm>
              <a:off x="1285605" y="1214972"/>
              <a:ext cx="5385082" cy="1189138"/>
            </a:xfrm>
            <a:prstGeom prst="roundRect">
              <a:avLst>
                <a:gd name="adj" fmla="val 5144"/>
              </a:avLst>
            </a:prstGeom>
            <a:solidFill>
              <a:schemeClr val="accent1">
                <a:lumMod val="60000"/>
                <a:lumOff val="40000"/>
              </a:schemeClr>
            </a:solidFill>
            <a:ln>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8580" tIns="34290" rIns="68580" bIns="34290" numCol="1" rtlCol="0" anchor="t" anchorCtr="0" compatLnSpc="1">
              <a:prstTxWarp prst="textNoShape">
                <a:avLst/>
              </a:prstTxWarp>
            </a:bodyPr>
            <a:lstStyle/>
            <a:p>
              <a:pPr algn="ctr" defTabSz="685800"/>
              <a:r>
                <a:rPr lang="zh-CN" altLang="en-US" sz="1050" b="1" dirty="0">
                  <a:solidFill>
                    <a:schemeClr val="accent6">
                      <a:lumMod val="75000"/>
                    </a:schemeClr>
                  </a:solidFill>
                  <a:latin typeface="微软雅黑" panose="020B0503020204020204" pitchFamily="34" charset="-122"/>
                  <a:ea typeface="微软雅黑" panose="020B0503020204020204" pitchFamily="34" charset="-122"/>
                </a:rPr>
                <a:t>门户后端</a:t>
              </a:r>
            </a:p>
          </p:txBody>
        </p:sp>
        <p:sp>
          <p:nvSpPr>
            <p:cNvPr id="98" name="圆角矩形 97"/>
            <p:cNvSpPr/>
            <p:nvPr/>
          </p:nvSpPr>
          <p:spPr bwMode="auto">
            <a:xfrm>
              <a:off x="1711032" y="1772781"/>
              <a:ext cx="1634807" cy="411480"/>
            </a:xfrm>
            <a:prstGeom prst="roundRect">
              <a:avLst/>
            </a:prstGeom>
            <a:solidFill>
              <a:schemeClr val="accent1">
                <a:lumMod val="40000"/>
                <a:lumOff val="60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zh-CN" altLang="en-US" sz="1050" dirty="0">
                  <a:solidFill>
                    <a:schemeClr val="tx1"/>
                  </a:solidFill>
                  <a:latin typeface="微软雅黑" panose="020B0503020204020204" pitchFamily="34" charset="-122"/>
                  <a:ea typeface="微软雅黑" panose="020B0503020204020204" pitchFamily="34" charset="-122"/>
                </a:rPr>
                <a:t>路由穿透接口</a:t>
              </a:r>
            </a:p>
          </p:txBody>
        </p:sp>
        <p:sp>
          <p:nvSpPr>
            <p:cNvPr id="99" name="圆角矩形 98"/>
            <p:cNvSpPr/>
            <p:nvPr/>
          </p:nvSpPr>
          <p:spPr bwMode="auto">
            <a:xfrm>
              <a:off x="4597264" y="1768178"/>
              <a:ext cx="1634807" cy="411480"/>
            </a:xfrm>
            <a:prstGeom prst="roundRect">
              <a:avLst/>
            </a:prstGeom>
            <a:solidFill>
              <a:schemeClr val="accent1">
                <a:lumMod val="40000"/>
                <a:lumOff val="60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zh-CN" altLang="en-US" sz="1050" dirty="0">
                  <a:solidFill>
                    <a:schemeClr val="tx1"/>
                  </a:solidFill>
                  <a:latin typeface="微软雅黑" panose="020B0503020204020204" pitchFamily="34" charset="-122"/>
                  <a:ea typeface="微软雅黑" panose="020B0503020204020204" pitchFamily="34" charset="-122"/>
                </a:rPr>
                <a:t>复杂业务接口</a:t>
              </a:r>
            </a:p>
          </p:txBody>
        </p:sp>
      </p:grpSp>
      <p:grpSp>
        <p:nvGrpSpPr>
          <p:cNvPr id="32" name="组合 31"/>
          <p:cNvGrpSpPr/>
          <p:nvPr/>
        </p:nvGrpSpPr>
        <p:grpSpPr>
          <a:xfrm>
            <a:off x="4667530" y="583183"/>
            <a:ext cx="3003205" cy="1585927"/>
            <a:chOff x="7197126" y="411818"/>
            <a:chExt cx="4004273" cy="2114569"/>
          </a:xfrm>
        </p:grpSpPr>
        <p:sp>
          <p:nvSpPr>
            <p:cNvPr id="100" name="圆角矩形 99"/>
            <p:cNvSpPr/>
            <p:nvPr/>
          </p:nvSpPr>
          <p:spPr bwMode="auto">
            <a:xfrm>
              <a:off x="7197126" y="1539240"/>
              <a:ext cx="4004273" cy="987147"/>
            </a:xfrm>
            <a:prstGeom prst="roundRect">
              <a:avLst>
                <a:gd name="adj" fmla="val 4336"/>
              </a:avLst>
            </a:prstGeom>
            <a:solidFill>
              <a:srgbClr val="92D050"/>
            </a:solidFill>
            <a:ln>
              <a:solidFill>
                <a:srgbClr val="92D05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en-US" altLang="zh-CN" sz="1050" b="1" dirty="0">
                  <a:solidFill>
                    <a:schemeClr val="accent6">
                      <a:lumMod val="75000"/>
                    </a:schemeClr>
                  </a:solidFill>
                  <a:latin typeface="微软雅黑" panose="020B0503020204020204" pitchFamily="34" charset="-122"/>
                  <a:ea typeface="微软雅黑" panose="020B0503020204020204" pitchFamily="34" charset="-122"/>
                </a:rPr>
                <a:t>API </a:t>
              </a:r>
              <a:r>
                <a:rPr lang="zh-CN" altLang="en-US" sz="1050" b="1" dirty="0">
                  <a:solidFill>
                    <a:schemeClr val="accent6">
                      <a:lumMod val="75000"/>
                    </a:schemeClr>
                  </a:solidFill>
                  <a:latin typeface="微软雅黑" panose="020B0503020204020204" pitchFamily="34" charset="-122"/>
                  <a:ea typeface="微软雅黑" panose="020B0503020204020204" pitchFamily="34" charset="-122"/>
                </a:rPr>
                <a:t>网关</a:t>
              </a:r>
            </a:p>
          </p:txBody>
        </p:sp>
        <p:pic>
          <p:nvPicPr>
            <p:cNvPr id="61" name="Picture 9" descr="clou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9735" y="411818"/>
              <a:ext cx="2663825"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文本框 1"/>
            <p:cNvSpPr txBox="1">
              <a:spLocks noChangeArrowheads="1"/>
            </p:cNvSpPr>
            <p:nvPr/>
          </p:nvSpPr>
          <p:spPr bwMode="auto">
            <a:xfrm>
              <a:off x="8593087" y="696675"/>
              <a:ext cx="1143903"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FontTx/>
                <a:buNone/>
              </a:pPr>
              <a:r>
                <a:rPr lang="zh-CN" altLang="en-US" sz="1050" b="1" dirty="0">
                  <a:solidFill>
                    <a:schemeClr val="accent1"/>
                  </a:solidFill>
                  <a:latin typeface="微软雅黑" panose="020B0503020204020204" pitchFamily="34" charset="-122"/>
                  <a:ea typeface="微软雅黑" panose="020B0503020204020204" pitchFamily="34" charset="-122"/>
                </a:rPr>
                <a:t>互联网访问</a:t>
              </a:r>
            </a:p>
          </p:txBody>
        </p:sp>
      </p:grpSp>
      <p:cxnSp>
        <p:nvCxnSpPr>
          <p:cNvPr id="68" name="肘形连接符 67"/>
          <p:cNvCxnSpPr>
            <a:stCxn id="100" idx="2"/>
            <a:endCxn id="51" idx="0"/>
          </p:cNvCxnSpPr>
          <p:nvPr/>
        </p:nvCxnSpPr>
        <p:spPr bwMode="auto">
          <a:xfrm rot="5400000">
            <a:off x="4553825" y="2590930"/>
            <a:ext cx="2037130" cy="1193487"/>
          </a:xfrm>
          <a:prstGeom prst="bentConnector3">
            <a:avLst>
              <a:gd name="adj1" fmla="val 50000"/>
            </a:avLst>
          </a:prstGeom>
          <a:solidFill>
            <a:schemeClr val="accent1"/>
          </a:solidFill>
          <a:ln w="9525" cap="flat" cmpd="sng" algn="ctr">
            <a:solidFill>
              <a:srgbClr val="92D050"/>
            </a:solidFill>
            <a:prstDash val="solid"/>
            <a:round/>
            <a:headEnd type="none" w="med" len="med"/>
            <a:tailEnd type="none" w="med" len="med"/>
          </a:ln>
          <a:effectLst/>
        </p:spPr>
      </p:cxnSp>
      <p:cxnSp>
        <p:nvCxnSpPr>
          <p:cNvPr id="84" name="肘形连接符 83"/>
          <p:cNvCxnSpPr>
            <a:stCxn id="99" idx="2"/>
            <a:endCxn id="42" idx="0"/>
          </p:cNvCxnSpPr>
          <p:nvPr/>
        </p:nvCxnSpPr>
        <p:spPr bwMode="auto">
          <a:xfrm rot="16200000" flipH="1">
            <a:off x="2559407" y="2680341"/>
            <a:ext cx="1542797" cy="239"/>
          </a:xfrm>
          <a:prstGeom prst="bentConnector3">
            <a:avLst>
              <a:gd name="adj1" fmla="val 50000"/>
            </a:avLst>
          </a:prstGeom>
          <a:solidFill>
            <a:schemeClr val="accent1"/>
          </a:solidFill>
          <a:ln w="9525" cap="flat" cmpd="sng" algn="ctr">
            <a:solidFill>
              <a:schemeClr val="accent5">
                <a:lumMod val="50000"/>
              </a:schemeClr>
            </a:solidFill>
            <a:prstDash val="solid"/>
            <a:round/>
            <a:headEnd type="none" w="med" len="med"/>
            <a:tailEnd type="none" w="med" len="med"/>
          </a:ln>
          <a:effectLst/>
        </p:spPr>
      </p:cxnSp>
      <p:cxnSp>
        <p:nvCxnSpPr>
          <p:cNvPr id="88" name="肘形连接符 87"/>
          <p:cNvCxnSpPr>
            <a:stCxn id="98" idx="2"/>
            <a:endCxn id="5" idx="0"/>
          </p:cNvCxnSpPr>
          <p:nvPr/>
        </p:nvCxnSpPr>
        <p:spPr bwMode="auto">
          <a:xfrm rot="16200000" flipH="1">
            <a:off x="1003908" y="2074619"/>
            <a:ext cx="817245" cy="493037"/>
          </a:xfrm>
          <a:prstGeom prst="bentConnector3">
            <a:avLst>
              <a:gd name="adj1" fmla="val 50000"/>
            </a:avLst>
          </a:prstGeom>
          <a:solidFill>
            <a:schemeClr val="accent1"/>
          </a:solidFill>
          <a:ln w="9525" cap="flat" cmpd="sng" algn="ctr">
            <a:solidFill>
              <a:schemeClr val="accent5">
                <a:lumMod val="50000"/>
              </a:schemeClr>
            </a:solidFill>
            <a:prstDash val="solid"/>
            <a:round/>
            <a:headEnd type="none" w="med" len="med"/>
            <a:tailEnd type="none" w="med" len="med"/>
          </a:ln>
          <a:effectLst/>
        </p:spPr>
      </p:cxnSp>
      <p:sp>
        <p:nvSpPr>
          <p:cNvPr id="64" name="圆角矩形 63"/>
          <p:cNvSpPr/>
          <p:nvPr/>
        </p:nvSpPr>
        <p:spPr bwMode="auto">
          <a:xfrm>
            <a:off x="1605462" y="3940915"/>
            <a:ext cx="1043252" cy="308610"/>
          </a:xfrm>
          <a:prstGeom prst="roundRect">
            <a:avLst/>
          </a:prstGeom>
          <a:solidFill>
            <a:schemeClr val="accent2">
              <a:lumMod val="20000"/>
              <a:lumOff val="80000"/>
            </a:schemeClr>
          </a:solidFill>
          <a:ln>
            <a:solidFill>
              <a:schemeClr val="accent2">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zh-CN" altLang="en-US" sz="1050" dirty="0">
                <a:solidFill>
                  <a:schemeClr val="tx1"/>
                </a:solidFill>
                <a:latin typeface="微软雅黑" panose="020B0503020204020204" pitchFamily="34" charset="-122"/>
                <a:ea typeface="微软雅黑" panose="020B0503020204020204" pitchFamily="34" charset="-122"/>
              </a:rPr>
              <a:t>分布式事务</a:t>
            </a:r>
          </a:p>
        </p:txBody>
      </p:sp>
      <p:sp>
        <p:nvSpPr>
          <p:cNvPr id="65" name="圆角矩形 64"/>
          <p:cNvSpPr/>
          <p:nvPr/>
        </p:nvSpPr>
        <p:spPr bwMode="auto">
          <a:xfrm>
            <a:off x="1605462" y="4303394"/>
            <a:ext cx="1043252" cy="308610"/>
          </a:xfrm>
          <a:prstGeom prst="roundRect">
            <a:avLst/>
          </a:prstGeom>
          <a:solidFill>
            <a:schemeClr val="accent2">
              <a:lumMod val="20000"/>
              <a:lumOff val="80000"/>
            </a:schemeClr>
          </a:solidFill>
          <a:ln>
            <a:solidFill>
              <a:schemeClr val="accent2">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zh-CN" altLang="en-US" sz="1050" dirty="0">
                <a:solidFill>
                  <a:schemeClr val="tx1"/>
                </a:solidFill>
                <a:latin typeface="微软雅黑" panose="020B0503020204020204" pitchFamily="34" charset="-122"/>
                <a:ea typeface="微软雅黑" panose="020B0503020204020204" pitchFamily="34" charset="-122"/>
              </a:rPr>
              <a:t>缓存服务</a:t>
            </a:r>
          </a:p>
        </p:txBody>
      </p:sp>
      <p:sp>
        <p:nvSpPr>
          <p:cNvPr id="66" name="圆角矩形 65"/>
          <p:cNvSpPr/>
          <p:nvPr/>
        </p:nvSpPr>
        <p:spPr bwMode="auto">
          <a:xfrm>
            <a:off x="1605462" y="4669541"/>
            <a:ext cx="1043252" cy="308610"/>
          </a:xfrm>
          <a:prstGeom prst="roundRect">
            <a:avLst/>
          </a:prstGeom>
          <a:solidFill>
            <a:schemeClr val="accent2">
              <a:lumMod val="20000"/>
              <a:lumOff val="80000"/>
            </a:schemeClr>
          </a:solidFill>
          <a:ln>
            <a:solidFill>
              <a:schemeClr val="accent2">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algn="ctr" defTabSz="685800"/>
            <a:r>
              <a:rPr lang="zh-CN" altLang="en-US" sz="1050" dirty="0">
                <a:solidFill>
                  <a:schemeClr val="tx1"/>
                </a:solidFill>
                <a:latin typeface="微软雅黑" panose="020B0503020204020204" pitchFamily="34" charset="-122"/>
                <a:ea typeface="微软雅黑" panose="020B0503020204020204" pitchFamily="34" charset="-122"/>
              </a:rPr>
              <a:t>注册中心</a:t>
            </a:r>
          </a:p>
        </p:txBody>
      </p:sp>
      <p:sp>
        <p:nvSpPr>
          <p:cNvPr id="67" name="七边形 66"/>
          <p:cNvSpPr/>
          <p:nvPr/>
        </p:nvSpPr>
        <p:spPr bwMode="auto">
          <a:xfrm>
            <a:off x="1261052" y="2093682"/>
            <a:ext cx="298125" cy="321182"/>
          </a:xfrm>
          <a:prstGeom prst="heptagon">
            <a:avLst/>
          </a:prstGeom>
          <a:solidFill>
            <a:schemeClr val="accent1">
              <a:lumMod val="75000"/>
            </a:schemeClr>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r>
              <a:rPr lang="en-US" altLang="zh-CN" sz="1050" dirty="0">
                <a:solidFill>
                  <a:schemeClr val="bg1"/>
                </a:solidFill>
                <a:latin typeface="微软雅黑" panose="020B0503020204020204" pitchFamily="34" charset="-122"/>
                <a:ea typeface="微软雅黑" panose="020B0503020204020204" pitchFamily="34" charset="-122"/>
              </a:rPr>
              <a:t>1</a:t>
            </a: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69" name="七边形 68"/>
          <p:cNvSpPr/>
          <p:nvPr/>
        </p:nvSpPr>
        <p:spPr bwMode="auto">
          <a:xfrm>
            <a:off x="3260440" y="2460306"/>
            <a:ext cx="298125" cy="321182"/>
          </a:xfrm>
          <a:prstGeom prst="heptagon">
            <a:avLst/>
          </a:prstGeom>
          <a:solidFill>
            <a:schemeClr val="accent1">
              <a:lumMod val="75000"/>
            </a:schemeClr>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r>
              <a:rPr lang="en-US" altLang="zh-CN" sz="1050" dirty="0">
                <a:solidFill>
                  <a:schemeClr val="bg1"/>
                </a:solidFill>
                <a:latin typeface="微软雅黑" panose="020B0503020204020204" pitchFamily="34" charset="-122"/>
                <a:ea typeface="微软雅黑" panose="020B0503020204020204" pitchFamily="34" charset="-122"/>
              </a:rPr>
              <a:t>2</a:t>
            </a: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70" name="七边形 69"/>
          <p:cNvSpPr/>
          <p:nvPr/>
        </p:nvSpPr>
        <p:spPr bwMode="auto">
          <a:xfrm>
            <a:off x="5381164" y="2934929"/>
            <a:ext cx="298125" cy="321182"/>
          </a:xfrm>
          <a:prstGeom prst="heptagon">
            <a:avLst/>
          </a:prstGeom>
          <a:solidFill>
            <a:srgbClr val="92D050"/>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r>
              <a:rPr lang="en-US" altLang="zh-CN" sz="1050" dirty="0">
                <a:solidFill>
                  <a:schemeClr val="bg1"/>
                </a:solidFill>
                <a:latin typeface="微软雅黑" panose="020B0503020204020204" pitchFamily="34" charset="-122"/>
                <a:ea typeface="微软雅黑" panose="020B0503020204020204" pitchFamily="34" charset="-122"/>
              </a:rPr>
              <a:t>3</a:t>
            </a: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 name="矩形 1"/>
          <p:cNvSpPr/>
          <p:nvPr/>
        </p:nvSpPr>
        <p:spPr>
          <a:xfrm>
            <a:off x="8550160" y="1061828"/>
            <a:ext cx="461665" cy="3692678"/>
          </a:xfrm>
          <a:prstGeom prst="rect">
            <a:avLst/>
          </a:prstGeom>
        </p:spPr>
        <p:txBody>
          <a:bodyPr vert="eaVert" wrap="none">
            <a:spAutoFit/>
          </a:bodyPr>
          <a:lstStyle/>
          <a:p>
            <a:r>
              <a:rPr lang="zh-CN" altLang="en-US" dirty="0">
                <a:solidFill>
                  <a:srgbClr val="00B050"/>
                </a:solidFill>
                <a:latin typeface="华文行楷" panose="02010800040101010101" pitchFamily="2" charset="-122"/>
                <a:ea typeface="华文行楷" panose="02010800040101010101" pitchFamily="2" charset="-122"/>
              </a:rPr>
              <a:t>千淘万漉虽辛苦,吹尽黄沙使到金</a:t>
            </a:r>
          </a:p>
        </p:txBody>
      </p:sp>
      <p:sp>
        <p:nvSpPr>
          <p:cNvPr id="71" name="标题 1"/>
          <p:cNvSpPr>
            <a:spLocks noGrp="1"/>
          </p:cNvSpPr>
          <p:nvPr>
            <p:ph type="title"/>
          </p:nvPr>
        </p:nvSpPr>
        <p:spPr>
          <a:xfrm>
            <a:off x="606008" y="123478"/>
            <a:ext cx="2741856" cy="277143"/>
          </a:xfrm>
        </p:spPr>
        <p:txBody>
          <a:bodyPr/>
          <a:lstStyle/>
          <a:p>
            <a:pPr algn="l"/>
            <a:r>
              <a:rPr lang="zh-CN" altLang="en-US" sz="1600" dirty="0">
                <a:solidFill>
                  <a:schemeClr val="bg1"/>
                </a:solidFill>
                <a:latin typeface="微软雅黑" panose="020B0503020204020204" pitchFamily="34" charset="-122"/>
                <a:ea typeface="微软雅黑" panose="020B0503020204020204" pitchFamily="34" charset="-122"/>
              </a:rPr>
              <a:t>微服务架构</a:t>
            </a:r>
          </a:p>
        </p:txBody>
      </p:sp>
      <p:pic>
        <p:nvPicPr>
          <p:cNvPr id="72" name="图片 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spTree>
    <p:extLst>
      <p:ext uri="{BB962C8B-B14F-4D97-AF65-F5344CB8AC3E}">
        <p14:creationId xmlns:p14="http://schemas.microsoft.com/office/powerpoint/2010/main" val="408723306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013173" y="1638973"/>
            <a:ext cx="7491833" cy="700576"/>
          </a:xfrm>
          <a:prstGeom prst="rect">
            <a:avLst/>
          </a:prstGeom>
        </p:spPr>
        <p:txBody>
          <a:bodyPr wrap="square">
            <a:spAutoFit/>
          </a:bodyPr>
          <a:lstStyle/>
          <a:p>
            <a:pPr algn="ctr">
              <a:lnSpc>
                <a:spcPct val="150000"/>
              </a:lnSpc>
            </a:pPr>
            <a:r>
              <a:rPr lang="zh-CN" altLang="en-US" sz="1400" dirty="0">
                <a:latin typeface="微软雅黑" panose="020B0503020204020204" pitchFamily="34" charset="-122"/>
                <a:ea typeface="微软雅黑" panose="020B0503020204020204" pitchFamily="34" charset="-122"/>
              </a:rPr>
              <a:t>每一个技术点都有成熟的组件和文档，用起来很简单。</a:t>
            </a:r>
            <a:endParaRPr lang="en-US" altLang="zh-CN" sz="1400" dirty="0">
              <a:latin typeface="微软雅黑" panose="020B0503020204020204" pitchFamily="34" charset="-122"/>
              <a:ea typeface="微软雅黑" panose="020B0503020204020204" pitchFamily="34" charset="-122"/>
            </a:endParaRPr>
          </a:p>
          <a:p>
            <a:pPr algn="ctr">
              <a:lnSpc>
                <a:spcPct val="150000"/>
              </a:lnSpc>
            </a:pPr>
            <a:r>
              <a:rPr lang="zh-CN" altLang="en-US" sz="1400" dirty="0" smtClean="0">
                <a:latin typeface="微软雅黑" panose="020B0503020204020204" pitchFamily="34" charset="-122"/>
                <a:ea typeface="微软雅黑" panose="020B0503020204020204" pitchFamily="34" charset="-122"/>
              </a:rPr>
              <a:t>以</a:t>
            </a:r>
            <a:r>
              <a:rPr lang="zh-CN" altLang="en-US" sz="1400" dirty="0">
                <a:latin typeface="微软雅黑" panose="020B0503020204020204" pitchFamily="34" charset="-122"/>
                <a:ea typeface="微软雅黑" panose="020B0503020204020204" pitchFamily="34" charset="-122"/>
              </a:rPr>
              <a:t>调用链为例，在</a:t>
            </a:r>
            <a:r>
              <a:rPr lang="en-US" altLang="zh-CN" sz="1400" dirty="0">
                <a:latin typeface="微软雅黑" panose="020B0503020204020204" pitchFamily="34" charset="-122"/>
                <a:ea typeface="微软雅黑" panose="020B0503020204020204" pitchFamily="34" charset="-122"/>
              </a:rPr>
              <a:t>pom.xml</a:t>
            </a:r>
            <a:r>
              <a:rPr lang="zh-CN" altLang="en-US" sz="1400" dirty="0">
                <a:latin typeface="微软雅黑" panose="020B0503020204020204" pitchFamily="34" charset="-122"/>
                <a:ea typeface="微软雅黑" panose="020B0503020204020204" pitchFamily="34" charset="-122"/>
              </a:rPr>
              <a:t>中加上以下依赖就好</a:t>
            </a:r>
          </a:p>
        </p:txBody>
      </p:sp>
      <p:sp>
        <p:nvSpPr>
          <p:cNvPr id="4" name="文本框 3"/>
          <p:cNvSpPr txBox="1"/>
          <p:nvPr/>
        </p:nvSpPr>
        <p:spPr>
          <a:xfrm>
            <a:off x="1013173" y="2465614"/>
            <a:ext cx="7423253" cy="2169825"/>
          </a:xfrm>
          <a:prstGeom prst="rect">
            <a:avLst/>
          </a:prstGeom>
          <a:solidFill>
            <a:schemeClr val="bg1">
              <a:lumMod val="95000"/>
            </a:schemeClr>
          </a:solidFill>
          <a:ln>
            <a:solidFill>
              <a:srgbClr val="0E647C"/>
            </a:solidFill>
          </a:ln>
        </p:spPr>
        <p:txBody>
          <a:bodyPr wrap="square" rtlCol="0">
            <a:spAutoFit/>
          </a:bodyPr>
          <a:lstStyle/>
          <a:p>
            <a:pPr>
              <a:lnSpc>
                <a:spcPct val="150000"/>
              </a:lnSpc>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&lt;dependency&gt;</a:t>
            </a:r>
          </a:p>
          <a:p>
            <a:pPr>
              <a:lnSpc>
                <a:spcPct val="150000"/>
              </a:lnSpc>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&lt;</a:t>
            </a:r>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rPr>
              <a:t>groupId</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&gt;</a:t>
            </a:r>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rPr>
              <a:t>com.digitalchina.invoketrace</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&lt;/</a:t>
            </a:r>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rPr>
              <a:t>groupId</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&gt;</a:t>
            </a:r>
          </a:p>
          <a:p>
            <a:pPr>
              <a:lnSpc>
                <a:spcPct val="150000"/>
              </a:lnSpc>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&lt;</a:t>
            </a:r>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rPr>
              <a:t>artifactId</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&gt;platform-invoke-trace-client&lt;/</a:t>
            </a:r>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rPr>
              <a:t>artifactId</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&gt;</a:t>
            </a:r>
          </a:p>
          <a:p>
            <a:pPr>
              <a:lnSpc>
                <a:spcPct val="150000"/>
              </a:lnSpc>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&lt;version&gt;1.0.5&lt;/version&gt;</a:t>
            </a:r>
          </a:p>
          <a:p>
            <a:pPr>
              <a:lnSpc>
                <a:spcPct val="150000"/>
              </a:lnSpc>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&lt;/dependency</a:t>
            </a:r>
            <a:r>
              <a:rPr lang="en-US" altLang="zh-CN" dirty="0" smtClean="0">
                <a:solidFill>
                  <a:schemeClr val="tx1">
                    <a:lumMod val="75000"/>
                    <a:lumOff val="25000"/>
                  </a:schemeClr>
                </a:solidFill>
                <a:latin typeface="微软雅黑" panose="020B0503020204020204" pitchFamily="34" charset="-122"/>
                <a:ea typeface="微软雅黑" panose="020B0503020204020204" pitchFamily="34" charset="-122"/>
              </a:rPr>
              <a:t>&gt;</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1" y="865369"/>
            <a:ext cx="9144000"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929495" y="894118"/>
            <a:ext cx="7285007" cy="461665"/>
          </a:xfrm>
          <a:prstGeom prst="rect">
            <a:avLst/>
          </a:prstGeom>
          <a:noFill/>
        </p:spPr>
        <p:txBody>
          <a:bodyPr wrap="square" rtlCol="0">
            <a:spAutoFit/>
          </a:bodyPr>
          <a:lstStyle>
            <a:defPPr>
              <a:defRPr lang="zh-CN"/>
            </a:defPPr>
            <a:lvl1pPr lvl="0" algn="ctr">
              <a:defRPr sz="4000">
                <a:solidFill>
                  <a:srgbClr val="002060"/>
                </a:solidFill>
                <a:latin typeface="微软雅黑" panose="020B0503020204020204" pitchFamily="34" charset="-122"/>
                <a:ea typeface="微软雅黑" panose="020B0503020204020204" pitchFamily="34" charset="-122"/>
              </a:defRPr>
            </a:lvl1pPr>
          </a:lstStyle>
          <a:p>
            <a:r>
              <a:rPr lang="zh-CN" altLang="en-US" sz="2400" b="1" dirty="0">
                <a:solidFill>
                  <a:schemeClr val="bg1"/>
                </a:solidFill>
              </a:rPr>
              <a:t>突破心理障碍，其实一点也不难</a:t>
            </a:r>
            <a:endParaRPr lang="zh-CN" altLang="zh-CN" sz="2400" b="1" dirty="0">
              <a:solidFill>
                <a:schemeClr val="bg1"/>
              </a:solidFill>
            </a:endParaRPr>
          </a:p>
        </p:txBody>
      </p:sp>
      <p:sp>
        <p:nvSpPr>
          <p:cNvPr id="10" name="标题 1"/>
          <p:cNvSpPr>
            <a:spLocks noGrp="1"/>
          </p:cNvSpPr>
          <p:nvPr>
            <p:ph type="title"/>
          </p:nvPr>
        </p:nvSpPr>
        <p:spPr>
          <a:xfrm>
            <a:off x="606008" y="123478"/>
            <a:ext cx="2741856" cy="277143"/>
          </a:xfrm>
        </p:spPr>
        <p:txBody>
          <a:bodyPr/>
          <a:lstStyle/>
          <a:p>
            <a:pPr algn="l"/>
            <a:r>
              <a:rPr lang="zh-CN" altLang="en-US" sz="1600" dirty="0">
                <a:solidFill>
                  <a:schemeClr val="bg1"/>
                </a:solidFill>
                <a:latin typeface="微软雅黑" panose="020B0503020204020204" pitchFamily="34" charset="-122"/>
                <a:ea typeface="微软雅黑" panose="020B0503020204020204" pitchFamily="34" charset="-122"/>
              </a:rPr>
              <a:t>微服务架构</a:t>
            </a: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spTree>
    <p:extLst>
      <p:ext uri="{BB962C8B-B14F-4D97-AF65-F5344CB8AC3E}">
        <p14:creationId xmlns:p14="http://schemas.microsoft.com/office/powerpoint/2010/main" val="252661412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title"/>
          </p:nvPr>
        </p:nvSpPr>
        <p:spPr>
          <a:xfrm>
            <a:off x="606008" y="123478"/>
            <a:ext cx="2741856" cy="277143"/>
          </a:xfrm>
        </p:spPr>
        <p:txBody>
          <a:bodyPr/>
          <a:lstStyle/>
          <a:p>
            <a:pPr algn="l"/>
            <a:r>
              <a:rPr lang="zh-CN" altLang="en-US" sz="1600" dirty="0" smtClean="0">
                <a:solidFill>
                  <a:schemeClr val="bg1"/>
                </a:solidFill>
                <a:latin typeface="微软雅黑" panose="020B0503020204020204" pitchFamily="34" charset="-122"/>
                <a:ea typeface="微软雅黑" panose="020B0503020204020204" pitchFamily="34" charset="-122"/>
              </a:rPr>
              <a:t>微服务架构</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2" name="TextBox 49"/>
          <p:cNvSpPr txBox="1"/>
          <p:nvPr/>
        </p:nvSpPr>
        <p:spPr>
          <a:xfrm>
            <a:off x="251520" y="905923"/>
            <a:ext cx="4608512" cy="307777"/>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itchFamily="34" charset="-122"/>
                <a:ea typeface="微软雅黑" pitchFamily="34" charset="-122"/>
              </a:defRPr>
            </a:lvl1pPr>
          </a:lstStyle>
          <a:p>
            <a:r>
              <a:rPr lang="zh-CN" altLang="en-US" dirty="0" smtClean="0">
                <a:solidFill>
                  <a:schemeClr val="tx1">
                    <a:lumMod val="65000"/>
                    <a:lumOff val="35000"/>
                  </a:schemeClr>
                </a:solidFill>
              </a:rPr>
              <a:t>四、</a:t>
            </a:r>
            <a:r>
              <a:rPr lang="zh-CN" altLang="zh-CN" dirty="0">
                <a:solidFill>
                  <a:schemeClr val="tx1">
                    <a:lumMod val="65000"/>
                    <a:lumOff val="35000"/>
                  </a:schemeClr>
                </a:solidFill>
              </a:rPr>
              <a:t>微服务</a:t>
            </a:r>
            <a:r>
              <a:rPr lang="zh-CN" altLang="en-US" dirty="0">
                <a:solidFill>
                  <a:schemeClr val="tx1">
                    <a:lumMod val="65000"/>
                    <a:lumOff val="35000"/>
                  </a:schemeClr>
                </a:solidFill>
              </a:rPr>
              <a:t>架构不是银弹，也有缺点</a:t>
            </a:r>
            <a:endParaRPr lang="zh-CN" altLang="zh-CN" dirty="0">
              <a:solidFill>
                <a:schemeClr val="tx1">
                  <a:lumMod val="65000"/>
                  <a:lumOff val="35000"/>
                </a:schemeClr>
              </a:solidFill>
            </a:endParaRPr>
          </a:p>
        </p:txBody>
      </p:sp>
      <p:sp>
        <p:nvSpPr>
          <p:cNvPr id="13" name="矩形 21"/>
          <p:cNvSpPr/>
          <p:nvPr/>
        </p:nvSpPr>
        <p:spPr>
          <a:xfrm>
            <a:off x="818688" y="1426185"/>
            <a:ext cx="5861616" cy="576064"/>
          </a:xfrm>
          <a:custGeom>
            <a:avLst/>
            <a:gdLst/>
            <a:ahLst/>
            <a:cxnLst/>
            <a:rect l="l" t="t" r="r" b="b"/>
            <a:pathLst>
              <a:path w="7085181" h="1244248">
                <a:moveTo>
                  <a:pt x="333395" y="0"/>
                </a:moveTo>
                <a:lnTo>
                  <a:pt x="7085181" y="0"/>
                </a:lnTo>
                <a:lnTo>
                  <a:pt x="6751786" y="1244248"/>
                </a:lnTo>
                <a:lnTo>
                  <a:pt x="0" y="1244248"/>
                </a:lnTo>
                <a:close/>
              </a:path>
            </a:pathLst>
          </a:custGeom>
          <a:noFill/>
          <a:ln>
            <a:solidFill>
              <a:srgbClr val="0E64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600" i="1" dirty="0" smtClean="0">
                <a:solidFill>
                  <a:schemeClr val="tx1">
                    <a:lumMod val="65000"/>
                    <a:lumOff val="35000"/>
                  </a:schemeClr>
                </a:solidFill>
                <a:latin typeface="微软雅黑" panose="020B0503020204020204" pitchFamily="34" charset="-122"/>
                <a:ea typeface="微软雅黑" panose="020B0503020204020204" pitchFamily="34" charset="-122"/>
              </a:rPr>
              <a:t>01   </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系统</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变得小而</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多</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4" name="矩形 21"/>
          <p:cNvSpPr/>
          <p:nvPr/>
        </p:nvSpPr>
        <p:spPr>
          <a:xfrm>
            <a:off x="467544" y="2179351"/>
            <a:ext cx="5861616" cy="647345"/>
          </a:xfrm>
          <a:custGeom>
            <a:avLst/>
            <a:gdLst/>
            <a:ahLst/>
            <a:cxnLst/>
            <a:rect l="l" t="t" r="r" b="b"/>
            <a:pathLst>
              <a:path w="7085181" h="1244248">
                <a:moveTo>
                  <a:pt x="333395" y="0"/>
                </a:moveTo>
                <a:lnTo>
                  <a:pt x="7085181" y="0"/>
                </a:lnTo>
                <a:lnTo>
                  <a:pt x="6751786" y="1244248"/>
                </a:lnTo>
                <a:lnTo>
                  <a:pt x="0" y="1244248"/>
                </a:lnTo>
                <a:close/>
              </a:path>
            </a:pathLst>
          </a:cu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600" i="1" dirty="0" smtClean="0">
                <a:solidFill>
                  <a:schemeClr val="tx1">
                    <a:lumMod val="65000"/>
                    <a:lumOff val="35000"/>
                  </a:schemeClr>
                </a:solidFill>
                <a:latin typeface="微软雅黑" panose="020B0503020204020204" pitchFamily="34" charset="-122"/>
                <a:ea typeface="微软雅黑" panose="020B0503020204020204" pitchFamily="34" charset="-122"/>
              </a:rPr>
              <a:t>02</a:t>
            </a:r>
            <a:r>
              <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多</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个小系统如何组装成一个大系统</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5" name="矩形 21"/>
          <p:cNvSpPr/>
          <p:nvPr/>
        </p:nvSpPr>
        <p:spPr>
          <a:xfrm>
            <a:off x="107504" y="3003798"/>
            <a:ext cx="5861616" cy="646616"/>
          </a:xfrm>
          <a:custGeom>
            <a:avLst/>
            <a:gdLst/>
            <a:ahLst/>
            <a:cxnLst/>
            <a:rect l="l" t="t" r="r" b="b"/>
            <a:pathLst>
              <a:path w="7085181" h="1244248">
                <a:moveTo>
                  <a:pt x="333395" y="0"/>
                </a:moveTo>
                <a:lnTo>
                  <a:pt x="7085181" y="0"/>
                </a:lnTo>
                <a:lnTo>
                  <a:pt x="6751786" y="1244248"/>
                </a:lnTo>
                <a:lnTo>
                  <a:pt x="0" y="1244248"/>
                </a:lnTo>
                <a:close/>
              </a:path>
            </a:pathLst>
          </a:custGeom>
          <a:noFill/>
          <a:ln>
            <a:solidFill>
              <a:srgbClr val="2DB2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600" i="1" dirty="0" smtClean="0">
                <a:solidFill>
                  <a:schemeClr val="tx1">
                    <a:lumMod val="65000"/>
                    <a:lumOff val="35000"/>
                  </a:schemeClr>
                </a:solidFill>
                <a:latin typeface="微软雅黑" panose="020B0503020204020204" pitchFamily="34" charset="-122"/>
                <a:ea typeface="微软雅黑" panose="020B0503020204020204" pitchFamily="34" charset="-122"/>
              </a:rPr>
              <a:t>03  </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上手</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难度</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加大</a:t>
            </a:r>
            <a:endParaRPr lang="zh-CN"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 name="矩形 16"/>
          <p:cNvSpPr/>
          <p:nvPr/>
        </p:nvSpPr>
        <p:spPr>
          <a:xfrm>
            <a:off x="0" y="3867894"/>
            <a:ext cx="914400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微软雅黑" panose="020B0503020204020204" pitchFamily="34" charset="-122"/>
                <a:ea typeface="微软雅黑" panose="020B0503020204020204" pitchFamily="34" charset="-122"/>
              </a:rPr>
              <a:t>微服务架构需要合适的基础设施来支撑微服务的开发、管理和运</a:t>
            </a:r>
            <a:r>
              <a:rPr lang="zh-CN" altLang="en-US" dirty="0" smtClean="0">
                <a:solidFill>
                  <a:schemeClr val="bg1"/>
                </a:solidFill>
                <a:latin typeface="微软雅黑" panose="020B0503020204020204" pitchFamily="34" charset="-122"/>
                <a:ea typeface="微软雅黑" panose="020B0503020204020204" pitchFamily="34" charset="-122"/>
              </a:rPr>
              <a:t>维</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18" name="TextBox 14"/>
          <p:cNvSpPr txBox="1"/>
          <p:nvPr/>
        </p:nvSpPr>
        <p:spPr>
          <a:xfrm>
            <a:off x="203657" y="4679290"/>
            <a:ext cx="8871386" cy="484748"/>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itchFamily="34" charset="-122"/>
                <a:ea typeface="微软雅黑" pitchFamily="34" charset="-122"/>
              </a:defRPr>
            </a:lvl1pPr>
          </a:lstStyle>
          <a:p>
            <a:r>
              <a:rPr lang="zh-CN" altLang="en-US" sz="1050" b="1" dirty="0"/>
              <a:t>如果不能便捷地管理微服务系统的整个生命周期（部署、启停、升级、监控、运维），则微服务架构的价值将大打折扣。甚至不能采用。</a:t>
            </a:r>
            <a:endParaRPr lang="en-US" altLang="zh-CN" sz="1050" b="1" dirty="0"/>
          </a:p>
          <a:p>
            <a:r>
              <a:rPr lang="zh-CN" altLang="en-US" sz="1050" b="1" dirty="0"/>
              <a:t>然而，幸运的是，随着</a:t>
            </a:r>
            <a:r>
              <a:rPr lang="en-US" altLang="zh-CN" sz="1050" b="1" dirty="0" err="1"/>
              <a:t>Docker</a:t>
            </a:r>
            <a:r>
              <a:rPr lang="zh-CN" altLang="en-US" sz="1050" b="1" dirty="0"/>
              <a:t>和支撑微服务的组件的出现，已极大地简化了以上挑战。这也正是近两年微服务才被大范围接受的根本原因。</a:t>
            </a:r>
            <a:endParaRPr lang="en-US" altLang="zh-CN" sz="1050" b="1" dirty="0"/>
          </a:p>
        </p:txBody>
      </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spTree>
    <p:extLst>
      <p:ext uri="{BB962C8B-B14F-4D97-AF65-F5344CB8AC3E}">
        <p14:creationId xmlns:p14="http://schemas.microsoft.com/office/powerpoint/2010/main" val="38990947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微服务平台</a:t>
            </a:r>
            <a:endParaRPr lang="zh-CN" altLang="en-US" dirty="0"/>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sp>
        <p:nvSpPr>
          <p:cNvPr id="6" name="矩形 5"/>
          <p:cNvSpPr/>
          <p:nvPr/>
        </p:nvSpPr>
        <p:spPr>
          <a:xfrm>
            <a:off x="0" y="1123292"/>
            <a:ext cx="914400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使用</a:t>
            </a:r>
            <a:r>
              <a:rPr lang="zh-CN" altLang="zh-CN" dirty="0">
                <a:latin typeface="微软雅黑" panose="020B0503020204020204" pitchFamily="34" charset="-122"/>
                <a:ea typeface="微软雅黑" panose="020B0503020204020204" pitchFamily="34" charset="-122"/>
              </a:rPr>
              <a:t>微服务</a:t>
            </a:r>
            <a:r>
              <a:rPr lang="zh-CN" altLang="en-US" dirty="0">
                <a:latin typeface="微软雅黑" panose="020B0503020204020204" pitchFamily="34" charset="-122"/>
                <a:ea typeface="微软雅黑" panose="020B0503020204020204" pitchFamily="34" charset="-122"/>
              </a:rPr>
              <a:t>平台管理微服务的整个生命周期</a:t>
            </a:r>
            <a:endParaRPr lang="zh-CN" altLang="zh-CN" dirty="0">
              <a:latin typeface="微软雅黑" panose="020B0503020204020204" pitchFamily="34" charset="-122"/>
              <a:ea typeface="微软雅黑" panose="020B0503020204020204" pitchFamily="34" charset="-122"/>
            </a:endParaRPr>
          </a:p>
        </p:txBody>
      </p:sp>
      <p:sp>
        <p:nvSpPr>
          <p:cNvPr id="7" name="圆角矩形 6"/>
          <p:cNvSpPr/>
          <p:nvPr/>
        </p:nvSpPr>
        <p:spPr>
          <a:xfrm>
            <a:off x="606008" y="2211710"/>
            <a:ext cx="7422376" cy="648072"/>
          </a:xfrm>
          <a:prstGeom prst="roundRect">
            <a:avLst/>
          </a:prstGeom>
          <a:noFill/>
          <a:ln w="19050">
            <a:solidFill>
              <a:srgbClr val="0E647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微服务平台是一个</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总称</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，它提供一揽子架构方案，并致力于让客户的软件系统能够像大型互联网公司的系统一样稳定高效地运行，便利地运维</a:t>
            </a:r>
            <a:r>
              <a:rPr lang="zh-CN" altLang="en-US" sz="14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 name="圆角矩形 7"/>
          <p:cNvSpPr/>
          <p:nvPr/>
        </p:nvSpPr>
        <p:spPr>
          <a:xfrm>
            <a:off x="606008" y="3219822"/>
            <a:ext cx="7422376" cy="648072"/>
          </a:xfrm>
          <a:prstGeom prst="roundRect">
            <a:avLst/>
          </a:prstGeom>
          <a:noFill/>
          <a:ln w="19050">
            <a:solidFill>
              <a:srgbClr val="0E647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并且，</a:t>
            </a: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rPr>
              <a:t>在不减少必需功能和不降低性能的情况下，尽最大的努力将平台打造成</a:t>
            </a:r>
            <a:r>
              <a:rPr lang="zh-CN" altLang="zh-CN" sz="1400" b="1" dirty="0">
                <a:solidFill>
                  <a:schemeClr val="tx1">
                    <a:lumMod val="65000"/>
                    <a:lumOff val="35000"/>
                  </a:schemeClr>
                </a:solidFill>
                <a:latin typeface="微软雅黑" panose="020B0503020204020204" pitchFamily="34" charset="-122"/>
                <a:ea typeface="微软雅黑" panose="020B0503020204020204" pitchFamily="34" charset="-122"/>
              </a:rPr>
              <a:t>轻量级</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的</a:t>
            </a:r>
            <a:r>
              <a:rPr lang="zh-CN" altLang="zh-CN" sz="1400" b="1" dirty="0">
                <a:solidFill>
                  <a:schemeClr val="tx1">
                    <a:lumMod val="65000"/>
                    <a:lumOff val="35000"/>
                  </a:schemeClr>
                </a:solidFill>
                <a:latin typeface="微软雅黑" panose="020B0503020204020204" pitchFamily="34" charset="-122"/>
                <a:ea typeface="微软雅黑" panose="020B0503020204020204" pitchFamily="34" charset="-122"/>
              </a:rPr>
              <a:t>平台</a:t>
            </a:r>
            <a:r>
              <a:rPr lang="zh-CN" altLang="zh-CN" sz="1400" dirty="0">
                <a:solidFill>
                  <a:schemeClr val="tx1">
                    <a:lumMod val="65000"/>
                    <a:lumOff val="35000"/>
                  </a:schemeClr>
                </a:solidFill>
                <a:latin typeface="微软雅黑" panose="020B0503020204020204" pitchFamily="34" charset="-122"/>
                <a:ea typeface="微软雅黑" panose="020B0503020204020204" pitchFamily="34" charset="-122"/>
              </a:rPr>
              <a:t>，从而避免给客户带来不必要的复杂性</a:t>
            </a:r>
            <a:r>
              <a:rPr lang="zh-CN" altLang="zh-CN" sz="140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65380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微服务平台</a:t>
            </a:r>
            <a:endParaRPr lang="zh-CN" altLang="en-US" dirty="0"/>
          </a:p>
        </p:txBody>
      </p:sp>
      <p:sp>
        <p:nvSpPr>
          <p:cNvPr id="8" name="五边形 7"/>
          <p:cNvSpPr/>
          <p:nvPr/>
        </p:nvSpPr>
        <p:spPr>
          <a:xfrm>
            <a:off x="0" y="915566"/>
            <a:ext cx="4067944" cy="504056"/>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latin typeface="微软雅黑" panose="020B0503020204020204" pitchFamily="34" charset="-122"/>
                <a:ea typeface="微软雅黑" panose="020B0503020204020204" pitchFamily="34" charset="-122"/>
              </a:rPr>
              <a:t>一、使用</a:t>
            </a:r>
            <a:r>
              <a:rPr lang="en-US" altLang="zh-CN" dirty="0">
                <a:latin typeface="微软雅黑" panose="020B0503020204020204" pitchFamily="34" charset="-122"/>
                <a:ea typeface="微软雅黑" panose="020B0503020204020204" pitchFamily="34" charset="-122"/>
              </a:rPr>
              <a:t>PAAS</a:t>
            </a:r>
            <a:r>
              <a:rPr lang="zh-CN" altLang="en-US" dirty="0">
                <a:latin typeface="微软雅黑" panose="020B0503020204020204" pitchFamily="34" charset="-122"/>
                <a:ea typeface="微软雅黑" panose="020B0503020204020204" pitchFamily="34" charset="-122"/>
              </a:rPr>
              <a:t>管理</a:t>
            </a:r>
            <a:r>
              <a:rPr lang="zh-CN" altLang="en-US" dirty="0" smtClean="0">
                <a:latin typeface="微软雅黑" panose="020B0503020204020204" pitchFamily="34" charset="-122"/>
                <a:ea typeface="微软雅黑" panose="020B0503020204020204" pitchFamily="34" charset="-122"/>
              </a:rPr>
              <a:t>应用</a:t>
            </a:r>
            <a:endParaRPr lang="zh-CN" altLang="zh-CN" dirty="0">
              <a:latin typeface="微软雅黑" panose="020B0503020204020204" pitchFamily="34" charset="-122"/>
              <a:ea typeface="微软雅黑" panose="020B0503020204020204" pitchFamily="34" charset="-122"/>
            </a:endParaRPr>
          </a:p>
        </p:txBody>
      </p:sp>
      <p:sp>
        <p:nvSpPr>
          <p:cNvPr id="5" name="文本框 4"/>
          <p:cNvSpPr txBox="1"/>
          <p:nvPr/>
        </p:nvSpPr>
        <p:spPr>
          <a:xfrm>
            <a:off x="0" y="1635646"/>
            <a:ext cx="9144000" cy="215444"/>
          </a:xfrm>
          <a:prstGeom prst="rect">
            <a:avLst/>
          </a:prstGeom>
          <a:noFill/>
        </p:spPr>
        <p:txBody>
          <a:bodyPr wrap="square" lIns="0" tIns="0" rIns="0" bIns="0" rtlCol="0">
            <a:spAutoFit/>
          </a:bodyPr>
          <a:lstStyle/>
          <a:p>
            <a:r>
              <a:rPr lang="en-US" altLang="zh-CN" sz="1400" dirty="0" smtClean="0">
                <a:latin typeface="微软雅黑" panose="020B0503020204020204" pitchFamily="34" charset="-122"/>
                <a:ea typeface="微软雅黑" panose="020B0503020204020204" pitchFamily="34" charset="-122"/>
              </a:rPr>
              <a:t>    PAAS</a:t>
            </a:r>
            <a:r>
              <a:rPr lang="zh-CN" altLang="en-US" sz="1400" dirty="0">
                <a:latin typeface="微软雅黑" panose="020B0503020204020204" pitchFamily="34" charset="-122"/>
                <a:ea typeface="微软雅黑" panose="020B0503020204020204" pitchFamily="34" charset="-122"/>
              </a:rPr>
              <a:t>平台</a:t>
            </a:r>
            <a:r>
              <a:rPr lang="zh-CN" altLang="zh-CN" sz="1400" dirty="0">
                <a:latin typeface="微软雅黑" panose="020B0503020204020204" pitchFamily="34" charset="-122"/>
                <a:ea typeface="微软雅黑" panose="020B0503020204020204" pitchFamily="34" charset="-122"/>
              </a:rPr>
              <a:t>是基于</a:t>
            </a:r>
            <a:r>
              <a:rPr lang="en-US" altLang="zh-CN" sz="1400" dirty="0">
                <a:latin typeface="微软雅黑" panose="020B0503020204020204" pitchFamily="34" charset="-122"/>
                <a:ea typeface="微软雅黑" panose="020B0503020204020204" pitchFamily="34" charset="-122"/>
              </a:rPr>
              <a:t>Docker</a:t>
            </a:r>
            <a:r>
              <a:rPr lang="zh-CN" altLang="zh-CN" sz="1400" dirty="0">
                <a:latin typeface="微软雅黑" panose="020B0503020204020204" pitchFamily="34" charset="-122"/>
                <a:ea typeface="微软雅黑" panose="020B0503020204020204" pitchFamily="34" charset="-122"/>
              </a:rPr>
              <a:t>的</a:t>
            </a:r>
            <a:r>
              <a:rPr lang="zh-CN" altLang="en-US" sz="1400" dirty="0">
                <a:latin typeface="微软雅黑" panose="020B0503020204020204" pitchFamily="34" charset="-122"/>
                <a:ea typeface="微软雅黑" panose="020B0503020204020204" pitchFamily="34" charset="-122"/>
              </a:rPr>
              <a:t>、</a:t>
            </a:r>
            <a:r>
              <a:rPr lang="zh-CN" altLang="zh-CN" sz="1400" dirty="0">
                <a:latin typeface="微软雅黑" panose="020B0503020204020204" pitchFamily="34" charset="-122"/>
                <a:ea typeface="微软雅黑" panose="020B0503020204020204" pitchFamily="34" charset="-122"/>
              </a:rPr>
              <a:t>支撑万级并发、运维自动化</a:t>
            </a:r>
            <a:r>
              <a:rPr lang="zh-CN" altLang="en-US" sz="1400" dirty="0">
                <a:latin typeface="微软雅黑" panose="020B0503020204020204" pitchFamily="34" charset="-122"/>
                <a:ea typeface="微软雅黑" panose="020B0503020204020204" pitchFamily="34" charset="-122"/>
              </a:rPr>
              <a:t>、更节省硬件</a:t>
            </a:r>
            <a:r>
              <a:rPr lang="zh-CN" altLang="zh-CN" sz="1400" dirty="0">
                <a:latin typeface="微软雅黑" panose="020B0503020204020204" pitchFamily="34" charset="-122"/>
                <a:ea typeface="微软雅黑" panose="020B0503020204020204" pitchFamily="34" charset="-122"/>
              </a:rPr>
              <a:t>的私有云平台</a:t>
            </a:r>
            <a:r>
              <a:rPr lang="zh-CN" altLang="zh-CN" sz="1400" dirty="0" smtClean="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923678"/>
            <a:ext cx="8028384"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12350" y="2211710"/>
            <a:ext cx="8028384" cy="2769989"/>
          </a:xfrm>
          <a:prstGeom prst="rect">
            <a:avLst/>
          </a:prstGeom>
          <a:noFill/>
        </p:spPr>
        <p:txBody>
          <a:bodyPr wrap="square" lIns="0" tIns="0" rIns="0" bIns="0" rtlCol="0">
            <a:spAutoFit/>
          </a:bodyPr>
          <a:lstStyle/>
          <a:p>
            <a:pPr marL="342900" indent="-342900" algn="just">
              <a:lnSpc>
                <a:spcPct val="150000"/>
              </a:lnSpc>
              <a:buFont typeface="+mj-ea"/>
              <a:buAutoNum type="circleNumDbPlain"/>
              <a:defRPr/>
            </a:pPr>
            <a:r>
              <a:rPr lang="zh-CN" altLang="en-US"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简单易用</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：三步部署系统</a:t>
            </a:r>
            <a:endPar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914400" lvl="1" indent="-171450" algn="just">
              <a:lnSpc>
                <a:spcPct val="150000"/>
              </a:lnSpc>
              <a:defRPr/>
            </a:pP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在平台上申请系统名称、内存大小、数据库，以及同时运行的实例数</a:t>
            </a:r>
            <a:endPar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914400" lvl="1" indent="-171450" algn="just">
              <a:lnSpc>
                <a:spcPct val="150000"/>
              </a:lnSpc>
              <a:defRPr/>
            </a:pP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管理员审核</a:t>
            </a:r>
            <a:endPar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914400" lvl="1" indent="-171450" algn="just">
              <a:lnSpc>
                <a:spcPct val="150000"/>
              </a:lnSpc>
              <a:defRPr/>
            </a:pP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上传程序包（</a:t>
            </a:r>
            <a:r>
              <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J2EE, PHP</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等）</a:t>
            </a:r>
            <a:endPar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342900" indent="-342900" algn="just">
              <a:lnSpc>
                <a:spcPct val="150000"/>
              </a:lnSpc>
              <a:buFont typeface="+mj-ea"/>
              <a:buAutoNum type="circleNumDbPlain"/>
              <a:defRPr/>
            </a:pPr>
            <a:r>
              <a:rPr lang="zh-CN" altLang="en-US"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自动化</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：一键打包、部署和升级软件系统</a:t>
            </a:r>
            <a:endPar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342900" indent="-342900" algn="just">
              <a:lnSpc>
                <a:spcPct val="150000"/>
              </a:lnSpc>
              <a:buFont typeface="+mj-ea"/>
              <a:buAutoNum type="circleNumDbPlain"/>
              <a:defRPr/>
            </a:pPr>
            <a:r>
              <a:rPr lang="zh-CN" altLang="en-US"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监控报警：</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不间断监控软件健康情况，并根据设定的规则报警</a:t>
            </a:r>
            <a:endPar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342900" indent="-342900" algn="just">
              <a:lnSpc>
                <a:spcPct val="150000"/>
              </a:lnSpc>
              <a:buFont typeface="+mj-ea"/>
              <a:buAutoNum type="circleNumDbPlain"/>
              <a:defRPr/>
            </a:pPr>
            <a:r>
              <a:rPr lang="zh-CN" altLang="en-US"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可视化管理：</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通过可视化操作界面管理组织内的所有系统（启停、升级、回滚、扩容、缩容）</a:t>
            </a:r>
            <a:endPar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342900" indent="-342900" algn="just">
              <a:lnSpc>
                <a:spcPct val="150000"/>
              </a:lnSpc>
              <a:buFont typeface="+mj-ea"/>
              <a:buAutoNum type="circleNumDbPlain"/>
              <a:defRPr/>
            </a:pPr>
            <a:r>
              <a:rPr lang="en-US" altLang="zh-CN"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7</a:t>
            </a:r>
            <a:r>
              <a:rPr lang="zh-CN" altLang="en-US"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24</a:t>
            </a:r>
            <a:r>
              <a:rPr lang="zh-CN" altLang="en-US"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服务：</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即使在工作时间做系统升级，也不影响客户使用</a:t>
            </a:r>
            <a:endPar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342900" indent="-342900" algn="just">
              <a:lnSpc>
                <a:spcPct val="150000"/>
              </a:lnSpc>
              <a:buFont typeface="+mj-ea"/>
              <a:buAutoNum type="circleNumDbPlain"/>
              <a:defRPr/>
            </a:pPr>
            <a:r>
              <a:rPr lang="zh-CN" altLang="en-US"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提升系统性能：</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通过平台的集群和负载均衡能力，提升系统性能</a:t>
            </a:r>
            <a:endPar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342900" indent="-342900" algn="just">
              <a:lnSpc>
                <a:spcPct val="150000"/>
              </a:lnSpc>
              <a:buFont typeface="+mj-ea"/>
              <a:buAutoNum type="circleNumDbPlain"/>
              <a:defRPr/>
            </a:pPr>
            <a:r>
              <a:rPr lang="zh-CN" altLang="en-US"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节省硬件：</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通过</a:t>
            </a:r>
            <a:r>
              <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Docker</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的容器化技术最大限度地利用硬件</a:t>
            </a:r>
            <a:r>
              <a:rPr lang="zh-CN" altLang="en-US" sz="1200" dirty="0" smtClean="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资源</a:t>
            </a:r>
            <a:endPar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pic>
        <p:nvPicPr>
          <p:cNvPr id="3" name="图片 2">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38321" y="1020143"/>
            <a:ext cx="403662" cy="403662"/>
          </a:xfrm>
          <a:prstGeom prst="rect">
            <a:avLst/>
          </a:prstGeom>
          <a:effectLst>
            <a:outerShdw blurRad="50800" dist="38100" dir="10800000" algn="r" rotWithShape="0">
              <a:prstClr val="black">
                <a:alpha val="40000"/>
              </a:prstClr>
            </a:outerShdw>
          </a:effectLst>
        </p:spPr>
      </p:pic>
      <p:sp>
        <p:nvSpPr>
          <p:cNvPr id="4" name="文本框 3">
            <a:hlinkClick r:id="rId4"/>
          </p:cNvPr>
          <p:cNvSpPr txBox="1"/>
          <p:nvPr/>
        </p:nvSpPr>
        <p:spPr>
          <a:xfrm>
            <a:off x="4917847" y="1167593"/>
            <a:ext cx="820474" cy="153888"/>
          </a:xfrm>
          <a:prstGeom prst="rect">
            <a:avLst/>
          </a:prstGeom>
          <a:noFill/>
        </p:spPr>
        <p:txBody>
          <a:bodyPr wrap="square" lIns="0" tIns="0" rIns="0" bIns="0" rtlCol="0">
            <a:spAutoFit/>
          </a:bodyPr>
          <a:lstStyle/>
          <a:p>
            <a:r>
              <a:rPr lang="zh-CN" altLang="en-US" sz="1000" dirty="0" smtClean="0">
                <a:solidFill>
                  <a:schemeClr val="accent6"/>
                </a:solidFill>
                <a:latin typeface="微软雅黑" pitchFamily="34" charset="-122"/>
                <a:ea typeface="微软雅黑" pitchFamily="34" charset="-122"/>
              </a:rPr>
              <a:t>点击查看视频</a:t>
            </a:r>
          </a:p>
        </p:txBody>
      </p:sp>
    </p:spTree>
    <p:extLst>
      <p:ext uri="{BB962C8B-B14F-4D97-AF65-F5344CB8AC3E}">
        <p14:creationId xmlns:p14="http://schemas.microsoft.com/office/powerpoint/2010/main" val="1896625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微服务平台</a:t>
            </a:r>
            <a:endParaRPr lang="zh-CN" altLang="en-US" dirty="0"/>
          </a:p>
        </p:txBody>
      </p:sp>
      <p:sp>
        <p:nvSpPr>
          <p:cNvPr id="8" name="五边形 7"/>
          <p:cNvSpPr/>
          <p:nvPr/>
        </p:nvSpPr>
        <p:spPr>
          <a:xfrm>
            <a:off x="0" y="915566"/>
            <a:ext cx="4067944" cy="504056"/>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latin typeface="微软雅黑" panose="020B0503020204020204" pitchFamily="34" charset="-122"/>
                <a:ea typeface="微软雅黑" panose="020B0503020204020204" pitchFamily="34" charset="-122"/>
              </a:rPr>
              <a:t>二</a:t>
            </a:r>
            <a:r>
              <a:rPr lang="zh-CN" altLang="en-US" dirty="0" smtClean="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使用</a:t>
            </a:r>
            <a:r>
              <a:rPr lang="en-US" altLang="zh-CN" dirty="0">
                <a:latin typeface="微软雅黑" panose="020B0503020204020204" pitchFamily="34" charset="-122"/>
                <a:ea typeface="微软雅黑" panose="020B0503020204020204" pitchFamily="34" charset="-122"/>
              </a:rPr>
              <a:t>API</a:t>
            </a:r>
            <a:r>
              <a:rPr lang="zh-CN" altLang="en-US" dirty="0">
                <a:latin typeface="微软雅黑" panose="020B0503020204020204" pitchFamily="34" charset="-122"/>
                <a:ea typeface="微软雅黑" panose="020B0503020204020204" pitchFamily="34" charset="-122"/>
              </a:rPr>
              <a:t>网关保障</a:t>
            </a:r>
            <a:r>
              <a:rPr lang="en-US" altLang="zh-CN" dirty="0">
                <a:latin typeface="微软雅黑" panose="020B0503020204020204" pitchFamily="34" charset="-122"/>
                <a:ea typeface="微软雅黑" panose="020B0503020204020204" pitchFamily="34" charset="-122"/>
              </a:rPr>
              <a:t>API</a:t>
            </a:r>
            <a:r>
              <a:rPr lang="zh-CN" altLang="en-US" dirty="0" smtClean="0">
                <a:latin typeface="微软雅黑" panose="020B0503020204020204" pitchFamily="34" charset="-122"/>
                <a:ea typeface="微软雅黑" panose="020B0503020204020204" pitchFamily="34" charset="-122"/>
              </a:rPr>
              <a:t>安全</a:t>
            </a:r>
            <a:endParaRPr lang="zh-CN" altLang="zh-CN" dirty="0">
              <a:latin typeface="微软雅黑" panose="020B0503020204020204" pitchFamily="34" charset="-122"/>
              <a:ea typeface="微软雅黑" panose="020B0503020204020204" pitchFamily="34" charset="-122"/>
            </a:endParaRPr>
          </a:p>
        </p:txBody>
      </p:sp>
      <p:sp>
        <p:nvSpPr>
          <p:cNvPr id="5" name="文本框 4"/>
          <p:cNvSpPr txBox="1"/>
          <p:nvPr/>
        </p:nvSpPr>
        <p:spPr>
          <a:xfrm>
            <a:off x="0" y="1541964"/>
            <a:ext cx="9144000" cy="285078"/>
          </a:xfrm>
          <a:prstGeom prst="rect">
            <a:avLst/>
          </a:prstGeom>
          <a:noFill/>
        </p:spPr>
        <p:txBody>
          <a:bodyPr wrap="square" lIns="0" tIns="0" rIns="0" bIns="0" rtlCol="0">
            <a:spAutoFit/>
          </a:bodyPr>
          <a:lstStyle/>
          <a:p>
            <a:pPr>
              <a:lnSpc>
                <a:spcPct val="150000"/>
              </a:lnSpc>
              <a:buNone/>
              <a:defRPr/>
            </a:pPr>
            <a:r>
              <a:rPr lang="en-US" altLang="zh-CN" sz="1400" dirty="0" smtClean="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API</a:t>
            </a:r>
            <a:r>
              <a:rPr lang="zh-CN" altLang="en-US" sz="1400" dirty="0">
                <a:latin typeface="微软雅黑" panose="020B0503020204020204" pitchFamily="34" charset="-122"/>
                <a:ea typeface="微软雅黑" panose="020B0503020204020204" pitchFamily="34" charset="-122"/>
              </a:rPr>
              <a:t>网关</a:t>
            </a:r>
            <a:r>
              <a:rPr lang="zh-CN" altLang="zh-CN" sz="1400" dirty="0">
                <a:latin typeface="微软雅黑" panose="020B0503020204020204" pitchFamily="34" charset="-122"/>
                <a:ea typeface="微软雅黑" panose="020B0503020204020204" pitchFamily="34" charset="-122"/>
              </a:rPr>
              <a:t>是</a:t>
            </a:r>
            <a:r>
              <a:rPr lang="zh-CN" altLang="en-US" sz="1400" dirty="0">
                <a:latin typeface="微软雅黑" panose="020B0503020204020204" pitchFamily="34" charset="-122"/>
                <a:ea typeface="微软雅黑" panose="020B0503020204020204" pitchFamily="34" charset="-122"/>
              </a:rPr>
              <a:t>数据（</a:t>
            </a:r>
            <a:r>
              <a:rPr lang="en-US" altLang="zh-CN" sz="1400" dirty="0">
                <a:latin typeface="微软雅黑" panose="020B0503020204020204" pitchFamily="34" charset="-122"/>
                <a:ea typeface="微软雅黑" panose="020B0503020204020204" pitchFamily="34" charset="-122"/>
              </a:rPr>
              <a:t>API</a:t>
            </a:r>
            <a:r>
              <a:rPr lang="zh-CN" altLang="en-US" sz="1400" dirty="0">
                <a:latin typeface="微软雅黑" panose="020B0503020204020204" pitchFamily="34" charset="-122"/>
                <a:ea typeface="微软雅黑" panose="020B0503020204020204" pitchFamily="34" charset="-122"/>
              </a:rPr>
              <a:t>）接入、开放、授权、统计、计费、安全的管控平台</a:t>
            </a:r>
            <a:r>
              <a:rPr lang="zh-CN" altLang="zh-CN"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851670"/>
            <a:ext cx="8028384"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47956" y="1864670"/>
            <a:ext cx="8028384" cy="3291350"/>
          </a:xfrm>
          <a:prstGeom prst="rect">
            <a:avLst/>
          </a:prstGeom>
          <a:noFill/>
        </p:spPr>
        <p:txBody>
          <a:bodyPr wrap="square" lIns="0" tIns="0" rIns="0" bIns="0" rtlCol="0">
            <a:spAutoFit/>
          </a:bodyPr>
          <a:lstStyle/>
          <a:p>
            <a:pPr marL="342900" indent="-342900" algn="just">
              <a:lnSpc>
                <a:spcPct val="150000"/>
              </a:lnSpc>
              <a:buFont typeface="+mj-ea"/>
              <a:buAutoNum type="circleNumDbPlain"/>
              <a:defRPr/>
            </a:pPr>
            <a:r>
              <a:rPr lang="zh-CN" altLang="en-US"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简单易用：</a:t>
            </a:r>
            <a:endParaRPr lang="en-US" altLang="zh-CN"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914400" lvl="1" indent="-171450" algn="just">
              <a:lnSpc>
                <a:spcPct val="150000"/>
              </a:lnSpc>
              <a:defRPr/>
            </a:pP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两步发布</a:t>
            </a:r>
            <a:r>
              <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API</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。１</a:t>
            </a:r>
            <a:r>
              <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在</a:t>
            </a:r>
            <a:r>
              <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PAAS</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平台上部署程序包； </a:t>
            </a:r>
            <a:r>
              <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）通用可视化界面登记</a:t>
            </a:r>
            <a:r>
              <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API</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914400" lvl="1" indent="-171450" algn="just">
              <a:lnSpc>
                <a:spcPct val="150000"/>
              </a:lnSpc>
              <a:defRPr/>
            </a:pP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两步调用</a:t>
            </a:r>
            <a:r>
              <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API</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。１</a:t>
            </a:r>
            <a:r>
              <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申请</a:t>
            </a:r>
            <a:r>
              <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API</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调用； </a:t>
            </a:r>
            <a:r>
              <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）通过</a:t>
            </a:r>
            <a:r>
              <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SDK</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调用</a:t>
            </a:r>
            <a:r>
              <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HTTP API</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342900" indent="-342900" algn="just">
              <a:lnSpc>
                <a:spcPct val="150000"/>
              </a:lnSpc>
              <a:buFont typeface="+mj-ea"/>
              <a:buAutoNum type="circleNumDbPlain"/>
              <a:defRPr/>
            </a:pPr>
            <a:r>
              <a:rPr lang="zh-CN" altLang="en-US"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安全管控：</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保障数据资源不被非法窃取</a:t>
            </a:r>
            <a:endPar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914400" lvl="1" indent="-171450" algn="just">
              <a:lnSpc>
                <a:spcPct val="150000"/>
              </a:lnSpc>
              <a:defRPr/>
            </a:pP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基于公私钥加密的</a:t>
            </a:r>
            <a:r>
              <a:rPr lang="en-US" altLang="zh-CN" sz="1200" dirty="0" err="1">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AppKey</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鉴权</a:t>
            </a:r>
            <a:endPar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914400" lvl="1" indent="-171450" algn="just">
              <a:lnSpc>
                <a:spcPct val="150000"/>
              </a:lnSpc>
              <a:defRPr/>
            </a:pP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白名单：将授信的客户加入白名单，无需鉴权</a:t>
            </a:r>
            <a:endPar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914400" lvl="1" indent="-171450" algn="just">
              <a:lnSpc>
                <a:spcPct val="150000"/>
              </a:lnSpc>
              <a:defRPr/>
            </a:pP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黑名单：将非法</a:t>
            </a:r>
            <a:r>
              <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可疑的客户加入黑名单，阻止访问</a:t>
            </a:r>
            <a:endPar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342900" indent="-342900" algn="just">
              <a:lnSpc>
                <a:spcPct val="150000"/>
              </a:lnSpc>
              <a:buFont typeface="+mj-ea"/>
              <a:buAutoNum type="circleNumDbPlain"/>
              <a:defRPr/>
            </a:pPr>
            <a:r>
              <a:rPr lang="zh-CN" altLang="en-US"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保护</a:t>
            </a:r>
            <a:r>
              <a:rPr lang="en-US" altLang="zh-CN"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API</a:t>
            </a:r>
            <a:r>
              <a:rPr lang="zh-CN" altLang="en-US"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提供者：</a:t>
            </a:r>
            <a:endParaRPr lang="en-US" altLang="zh-CN"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914400" lvl="1" indent="-171450" algn="just">
              <a:lnSpc>
                <a:spcPct val="150000"/>
              </a:lnSpc>
              <a:defRPr/>
            </a:pP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设置并发阀值，防止</a:t>
            </a:r>
            <a:r>
              <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API</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提供者的系统被过多的请求冲垮</a:t>
            </a:r>
            <a:endPar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914400" lvl="1" indent="-171450" algn="just">
              <a:lnSpc>
                <a:spcPct val="150000"/>
              </a:lnSpc>
              <a:defRPr/>
            </a:pP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设置</a:t>
            </a:r>
            <a:r>
              <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API</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的每天的最大访问量，防止恶意数据抓取</a:t>
            </a:r>
            <a:endPar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342900" indent="-342900" algn="just">
              <a:lnSpc>
                <a:spcPct val="150000"/>
              </a:lnSpc>
              <a:buFont typeface="+mj-ea"/>
              <a:buAutoNum type="circleNumDbPlain"/>
              <a:defRPr/>
            </a:pPr>
            <a:r>
              <a:rPr lang="zh-CN" altLang="en-US"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保护</a:t>
            </a:r>
            <a:r>
              <a:rPr lang="en-US" altLang="zh-CN"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API</a:t>
            </a:r>
            <a:r>
              <a:rPr lang="zh-CN" altLang="en-US"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调用者：</a:t>
            </a:r>
            <a:endParaRPr lang="en-US" altLang="zh-CN"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914400" lvl="1" indent="-171450" algn="just">
              <a:lnSpc>
                <a:spcPct val="150000"/>
              </a:lnSpc>
              <a:defRPr/>
            </a:pP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设置</a:t>
            </a:r>
            <a:r>
              <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API</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的每天的最大调用量，防止业务系统被黑客攻击后，发起过多的请求，造成过大的经济损失</a:t>
            </a:r>
            <a:endPar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pic>
        <p:nvPicPr>
          <p:cNvPr id="11" name="图片 10">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38321" y="1020143"/>
            <a:ext cx="403662" cy="403662"/>
          </a:xfrm>
          <a:prstGeom prst="rect">
            <a:avLst/>
          </a:prstGeom>
          <a:effectLst>
            <a:outerShdw blurRad="50800" dist="38100" dir="10800000" algn="r" rotWithShape="0">
              <a:prstClr val="black">
                <a:alpha val="40000"/>
              </a:prstClr>
            </a:outerShdw>
          </a:effectLst>
        </p:spPr>
      </p:pic>
      <p:sp>
        <p:nvSpPr>
          <p:cNvPr id="12" name="文本框 11">
            <a:hlinkClick r:id="rId4"/>
          </p:cNvPr>
          <p:cNvSpPr txBox="1"/>
          <p:nvPr/>
        </p:nvSpPr>
        <p:spPr>
          <a:xfrm>
            <a:off x="4917847" y="1167593"/>
            <a:ext cx="820474" cy="153888"/>
          </a:xfrm>
          <a:prstGeom prst="rect">
            <a:avLst/>
          </a:prstGeom>
          <a:noFill/>
        </p:spPr>
        <p:txBody>
          <a:bodyPr wrap="square" lIns="0" tIns="0" rIns="0" bIns="0" rtlCol="0">
            <a:spAutoFit/>
          </a:bodyPr>
          <a:lstStyle/>
          <a:p>
            <a:r>
              <a:rPr lang="zh-CN" altLang="en-US" sz="1000" dirty="0" smtClean="0">
                <a:solidFill>
                  <a:schemeClr val="accent6"/>
                </a:solidFill>
                <a:latin typeface="微软雅黑" pitchFamily="34" charset="-122"/>
                <a:ea typeface="微软雅黑" pitchFamily="34" charset="-122"/>
              </a:rPr>
              <a:t>点击查看视频</a:t>
            </a:r>
          </a:p>
        </p:txBody>
      </p:sp>
    </p:spTree>
    <p:extLst>
      <p:ext uri="{BB962C8B-B14F-4D97-AF65-F5344CB8AC3E}">
        <p14:creationId xmlns:p14="http://schemas.microsoft.com/office/powerpoint/2010/main" val="41732723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微服务平台</a:t>
            </a:r>
            <a:endParaRPr lang="zh-CN" altLang="en-US" dirty="0"/>
          </a:p>
        </p:txBody>
      </p:sp>
      <p:sp>
        <p:nvSpPr>
          <p:cNvPr id="8" name="五边形 7"/>
          <p:cNvSpPr/>
          <p:nvPr/>
        </p:nvSpPr>
        <p:spPr>
          <a:xfrm>
            <a:off x="0" y="915566"/>
            <a:ext cx="4211960" cy="504056"/>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latin typeface="微软雅黑" panose="020B0503020204020204" pitchFamily="34" charset="-122"/>
                <a:ea typeface="微软雅黑" panose="020B0503020204020204" pitchFamily="34" charset="-122"/>
              </a:rPr>
              <a:t>三、</a:t>
            </a:r>
            <a:r>
              <a:rPr lang="zh-CN" altLang="en-US" dirty="0">
                <a:latin typeface="微软雅黑" panose="020B0503020204020204" pitchFamily="34" charset="-122"/>
                <a:ea typeface="微软雅黑" panose="020B0503020204020204" pitchFamily="34" charset="-122"/>
              </a:rPr>
              <a:t>使用监控平台保障系统的正常运行</a:t>
            </a:r>
            <a:endParaRPr lang="zh-CN" altLang="zh-CN" dirty="0">
              <a:latin typeface="微软雅黑" panose="020B0503020204020204" pitchFamily="34" charset="-122"/>
              <a:ea typeface="微软雅黑" panose="020B0503020204020204" pitchFamily="34" charset="-122"/>
            </a:endParaRPr>
          </a:p>
        </p:txBody>
      </p:sp>
      <p:sp>
        <p:nvSpPr>
          <p:cNvPr id="5" name="文本框 4"/>
          <p:cNvSpPr txBox="1"/>
          <p:nvPr/>
        </p:nvSpPr>
        <p:spPr>
          <a:xfrm>
            <a:off x="0" y="1517312"/>
            <a:ext cx="9144000" cy="285078"/>
          </a:xfrm>
          <a:prstGeom prst="rect">
            <a:avLst/>
          </a:prstGeom>
          <a:noFill/>
        </p:spPr>
        <p:txBody>
          <a:bodyPr wrap="square" lIns="0" tIns="0" rIns="0" bIns="0" rtlCol="0">
            <a:spAutoFit/>
          </a:bodyPr>
          <a:lstStyle/>
          <a:p>
            <a:pPr algn="just">
              <a:lnSpc>
                <a:spcPct val="150000"/>
              </a:lnSpc>
              <a:defRPr/>
            </a:pPr>
            <a:r>
              <a:rPr lang="zh-CN" altLang="en-US" sz="1400" dirty="0">
                <a:latin typeface="微软雅黑" panose="020B0503020204020204" pitchFamily="34" charset="-122"/>
                <a:ea typeface="微软雅黑" panose="020B0503020204020204" pitchFamily="34" charset="-122"/>
              </a:rPr>
              <a:t>监控平台</a:t>
            </a:r>
            <a:r>
              <a:rPr lang="zh-CN" altLang="zh-CN" sz="1400" dirty="0">
                <a:latin typeface="微软雅黑" panose="020B0503020204020204" pitchFamily="34" charset="-122"/>
                <a:ea typeface="微软雅黑" panose="020B0503020204020204" pitchFamily="34" charset="-122"/>
              </a:rPr>
              <a:t>是</a:t>
            </a:r>
            <a:r>
              <a:rPr lang="zh-CN" altLang="en-US" sz="1400" dirty="0">
                <a:latin typeface="微软雅黑" panose="020B0503020204020204" pitchFamily="34" charset="-122"/>
                <a:ea typeface="微软雅黑" panose="020B0503020204020204" pitchFamily="34" charset="-122"/>
              </a:rPr>
              <a:t>软件性能、硬件性能、数据库性能、系统健康状况、业务指标、以及访问并发压力的监控预警一体化平台</a:t>
            </a:r>
            <a:r>
              <a:rPr lang="zh-CN" altLang="zh-CN" sz="1400" dirty="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7" name="直接连接符 6"/>
          <p:cNvCxnSpPr/>
          <p:nvPr/>
        </p:nvCxnSpPr>
        <p:spPr>
          <a:xfrm>
            <a:off x="0" y="1923678"/>
            <a:ext cx="8028384"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97768" y="1995686"/>
            <a:ext cx="8028384" cy="3014351"/>
          </a:xfrm>
          <a:prstGeom prst="rect">
            <a:avLst/>
          </a:prstGeom>
          <a:noFill/>
        </p:spPr>
        <p:txBody>
          <a:bodyPr wrap="square" lIns="0" tIns="0" rIns="0" bIns="0" rtlCol="0">
            <a:spAutoFit/>
          </a:bodyPr>
          <a:lstStyle/>
          <a:p>
            <a:pPr marL="342900" indent="-342900" algn="just">
              <a:lnSpc>
                <a:spcPct val="150000"/>
              </a:lnSpc>
              <a:buFont typeface="+mj-ea"/>
              <a:buAutoNum type="circleNumDbPlain"/>
              <a:defRPr/>
            </a:pPr>
            <a:r>
              <a:rPr lang="zh-CN" altLang="en-US"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简单易用：</a:t>
            </a:r>
            <a:endParaRPr lang="en-US" altLang="zh-CN"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914400" lvl="1" indent="-171450" algn="just">
              <a:lnSpc>
                <a:spcPct val="150000"/>
              </a:lnSpc>
              <a:defRPr/>
            </a:pP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与</a:t>
            </a:r>
            <a:r>
              <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PAAS</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平台天然集成</a:t>
            </a:r>
            <a:endPar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914400" lvl="1" indent="-171450" algn="just">
              <a:lnSpc>
                <a:spcPct val="150000"/>
              </a:lnSpc>
              <a:defRPr/>
            </a:pP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可视化配置监控和报警规则（警报阀值、报警次数、报警方式、联系人等）</a:t>
            </a:r>
            <a:endPar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914400" lvl="1" indent="-171450" algn="just">
              <a:lnSpc>
                <a:spcPct val="150000"/>
              </a:lnSpc>
              <a:defRPr/>
            </a:pP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可视化查看软件硬件及软件系统的运行情况</a:t>
            </a:r>
            <a:endPar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342900" indent="-342900" algn="just">
              <a:lnSpc>
                <a:spcPct val="150000"/>
              </a:lnSpc>
              <a:buFont typeface="+mj-ea"/>
              <a:buAutoNum type="circleNumDbPlain"/>
              <a:defRPr/>
            </a:pPr>
            <a:r>
              <a:rPr lang="zh-CN" altLang="en-US"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指标丰富：</a:t>
            </a:r>
            <a:endParaRPr lang="en-US" altLang="zh-CN"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914400" lvl="1" indent="-171450" algn="just">
              <a:lnSpc>
                <a:spcPct val="150000"/>
              </a:lnSpc>
              <a:defRPr/>
            </a:pPr>
            <a:r>
              <a:rPr lang="zh-CN" altLang="en-US" sz="1200" dirty="0">
                <a:solidFill>
                  <a:srgbClr val="595959"/>
                </a:solidFill>
                <a:latin typeface="微软雅黑" panose="020B0503020204020204" pitchFamily="34" charset="-122"/>
                <a:ea typeface="微软雅黑" panose="020B0503020204020204" pitchFamily="34" charset="-122"/>
                <a:sym typeface="微软雅黑" pitchFamily="34" charset="-122"/>
              </a:rPr>
              <a:t>服务存活</a:t>
            </a:r>
          </a:p>
          <a:p>
            <a:pPr marL="914400" lvl="1" indent="-171450" algn="just">
              <a:lnSpc>
                <a:spcPct val="150000"/>
              </a:lnSpc>
              <a:defRPr/>
            </a:pPr>
            <a:r>
              <a:rPr lang="zh-CN" altLang="en-US" sz="1200" dirty="0">
                <a:solidFill>
                  <a:srgbClr val="595959"/>
                </a:solidFill>
                <a:latin typeface="微软雅黑" panose="020B0503020204020204" pitchFamily="34" charset="-122"/>
                <a:ea typeface="微软雅黑" panose="020B0503020204020204" pitchFamily="34" charset="-122"/>
                <a:sym typeface="微软雅黑" pitchFamily="34" charset="-122"/>
              </a:rPr>
              <a:t>硬件性能</a:t>
            </a:r>
          </a:p>
          <a:p>
            <a:pPr marL="914400" lvl="1" indent="-171450" algn="just">
              <a:lnSpc>
                <a:spcPct val="150000"/>
              </a:lnSpc>
              <a:defRPr/>
            </a:pPr>
            <a:r>
              <a:rPr lang="en-US" altLang="zh-CN" sz="1200" dirty="0">
                <a:solidFill>
                  <a:srgbClr val="595959"/>
                </a:solidFill>
                <a:latin typeface="微软雅黑" panose="020B0503020204020204" pitchFamily="34" charset="-122"/>
                <a:ea typeface="微软雅黑" panose="020B0503020204020204" pitchFamily="34" charset="-122"/>
                <a:sym typeface="微软雅黑" pitchFamily="34" charset="-122"/>
              </a:rPr>
              <a:t>WEB</a:t>
            </a:r>
            <a:r>
              <a:rPr lang="zh-CN" altLang="en-US" sz="1200" dirty="0">
                <a:solidFill>
                  <a:srgbClr val="595959"/>
                </a:solidFill>
                <a:latin typeface="微软雅黑" panose="020B0503020204020204" pitchFamily="34" charset="-122"/>
                <a:ea typeface="微软雅黑" panose="020B0503020204020204" pitchFamily="34" charset="-122"/>
                <a:sym typeface="微软雅黑" pitchFamily="34" charset="-122"/>
              </a:rPr>
              <a:t>服务性能</a:t>
            </a:r>
            <a:endParaRPr lang="en-US" altLang="zh-CN" sz="1200" dirty="0">
              <a:solidFill>
                <a:srgbClr val="595959"/>
              </a:solidFill>
              <a:latin typeface="微软雅黑" panose="020B0503020204020204" pitchFamily="34" charset="-122"/>
              <a:ea typeface="微软雅黑" panose="020B0503020204020204" pitchFamily="34" charset="-122"/>
              <a:sym typeface="微软雅黑" pitchFamily="34" charset="-122"/>
            </a:endParaRPr>
          </a:p>
          <a:p>
            <a:pPr marL="914400" lvl="1" indent="-171450" algn="just">
              <a:lnSpc>
                <a:spcPct val="150000"/>
              </a:lnSpc>
              <a:defRPr/>
            </a:pPr>
            <a:r>
              <a:rPr lang="en-US" altLang="zh-CN" sz="1200" dirty="0">
                <a:solidFill>
                  <a:srgbClr val="595959"/>
                </a:solidFill>
                <a:latin typeface="微软雅黑" panose="020B0503020204020204" pitchFamily="34" charset="-122"/>
                <a:ea typeface="微软雅黑" panose="020B0503020204020204" pitchFamily="34" charset="-122"/>
                <a:sym typeface="微软雅黑" pitchFamily="34" charset="-122"/>
              </a:rPr>
              <a:t>JVM</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性能</a:t>
            </a:r>
            <a:endPar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914400" lvl="1" indent="-171450" algn="just">
              <a:lnSpc>
                <a:spcPct val="150000"/>
              </a:lnSpc>
              <a:defRPr/>
            </a:pPr>
            <a:r>
              <a:rPr lang="zh-CN" altLang="en-US" sz="1200" dirty="0">
                <a:solidFill>
                  <a:srgbClr val="595959"/>
                </a:solidFill>
                <a:latin typeface="微软雅黑" panose="020B0503020204020204" pitchFamily="34" charset="-122"/>
                <a:ea typeface="微软雅黑" panose="020B0503020204020204" pitchFamily="34" charset="-122"/>
                <a:sym typeface="微软雅黑" pitchFamily="34" charset="-122"/>
              </a:rPr>
              <a:t>数据库性能</a:t>
            </a:r>
            <a:endPar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342900" indent="-342900" algn="just">
              <a:lnSpc>
                <a:spcPct val="150000"/>
              </a:lnSpc>
              <a:buFont typeface="+mj-ea"/>
              <a:buAutoNum type="circleNumDbPlain"/>
              <a:defRPr/>
            </a:pPr>
            <a:r>
              <a:rPr lang="zh-CN" altLang="en-US"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成本：</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支持云模式和本地部署</a:t>
            </a:r>
            <a:endPar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pic>
        <p:nvPicPr>
          <p:cNvPr id="11" name="图片 10">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38321" y="1020143"/>
            <a:ext cx="403662" cy="403662"/>
          </a:xfrm>
          <a:prstGeom prst="rect">
            <a:avLst/>
          </a:prstGeom>
          <a:effectLst>
            <a:outerShdw blurRad="50800" dist="38100" dir="10800000" algn="r" rotWithShape="0">
              <a:prstClr val="black">
                <a:alpha val="40000"/>
              </a:prstClr>
            </a:outerShdw>
          </a:effectLst>
        </p:spPr>
      </p:pic>
      <p:sp>
        <p:nvSpPr>
          <p:cNvPr id="12" name="文本框 11">
            <a:hlinkClick r:id="rId4"/>
          </p:cNvPr>
          <p:cNvSpPr txBox="1"/>
          <p:nvPr/>
        </p:nvSpPr>
        <p:spPr>
          <a:xfrm>
            <a:off x="4917847" y="1167593"/>
            <a:ext cx="820474" cy="153888"/>
          </a:xfrm>
          <a:prstGeom prst="rect">
            <a:avLst/>
          </a:prstGeom>
          <a:noFill/>
        </p:spPr>
        <p:txBody>
          <a:bodyPr wrap="square" lIns="0" tIns="0" rIns="0" bIns="0" rtlCol="0">
            <a:spAutoFit/>
          </a:bodyPr>
          <a:lstStyle/>
          <a:p>
            <a:r>
              <a:rPr lang="zh-CN" altLang="en-US" sz="1000" dirty="0" smtClean="0">
                <a:solidFill>
                  <a:schemeClr val="accent6"/>
                </a:solidFill>
                <a:latin typeface="微软雅黑" pitchFamily="34" charset="-122"/>
                <a:ea typeface="微软雅黑" pitchFamily="34" charset="-122"/>
              </a:rPr>
              <a:t>点击查看视频</a:t>
            </a:r>
          </a:p>
        </p:txBody>
      </p:sp>
    </p:spTree>
    <p:extLst>
      <p:ext uri="{BB962C8B-B14F-4D97-AF65-F5344CB8AC3E}">
        <p14:creationId xmlns:p14="http://schemas.microsoft.com/office/powerpoint/2010/main" val="39346693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19"/>
          <p:cNvSpPr txBox="1"/>
          <p:nvPr/>
        </p:nvSpPr>
        <p:spPr>
          <a:xfrm>
            <a:off x="971600" y="1419622"/>
            <a:ext cx="4104456" cy="692497"/>
          </a:xfrm>
          <a:prstGeom prst="rect">
            <a:avLst/>
          </a:prstGeom>
          <a:noFill/>
        </p:spPr>
        <p:txBody>
          <a:bodyPr wrap="square" lIns="0" tIns="0" rIns="0" bIns="0" rtlCol="0">
            <a:spAutoFit/>
          </a:bodyPr>
          <a:lstStyle/>
          <a:p>
            <a:pPr algn="just">
              <a:lnSpc>
                <a:spcPct val="150000"/>
              </a:lnSpc>
            </a:pPr>
            <a:r>
              <a:rPr lang="zh-CN" altLang="en-US" sz="2000" b="1" dirty="0" smtClean="0">
                <a:solidFill>
                  <a:schemeClr val="accent1"/>
                </a:solidFill>
                <a:latin typeface="微软雅黑" pitchFamily="34" charset="-122"/>
                <a:ea typeface="微软雅黑" pitchFamily="34" charset="-122"/>
              </a:rPr>
              <a:t>单体应用</a:t>
            </a:r>
            <a:endParaRPr lang="en-US" altLang="zh-CN" sz="1000" dirty="0">
              <a:solidFill>
                <a:schemeClr val="tx1">
                  <a:lumMod val="65000"/>
                  <a:lumOff val="35000"/>
                </a:schemeClr>
              </a:solidFill>
              <a:latin typeface="微软雅黑" pitchFamily="34" charset="-122"/>
              <a:ea typeface="微软雅黑" pitchFamily="34" charset="-122"/>
            </a:endParaRPr>
          </a:p>
          <a:p>
            <a:pPr algn="just">
              <a:lnSpc>
                <a:spcPct val="150000"/>
              </a:lnSpc>
            </a:pPr>
            <a:r>
              <a:rPr lang="en-US" altLang="zh-CN" sz="1000" b="1" dirty="0" smtClean="0">
                <a:solidFill>
                  <a:srgbClr val="377A8E"/>
                </a:solidFill>
                <a:latin typeface="Arial Unicode MS" panose="020B0604020202020204" pitchFamily="34" charset="-122"/>
                <a:ea typeface="Arial Unicode MS" panose="020B0604020202020204" pitchFamily="34" charset="-122"/>
                <a:cs typeface="Arial Unicode MS" panose="020B0604020202020204" pitchFamily="34" charset="-122"/>
              </a:rPr>
              <a:t>Monolith Application</a:t>
            </a:r>
            <a:endParaRPr lang="zh-CN" altLang="en-US" sz="1000" b="1" dirty="0">
              <a:solidFill>
                <a:srgbClr val="377A8E"/>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0" name="标题 20"/>
          <p:cNvSpPr>
            <a:spLocks noGrp="1"/>
          </p:cNvSpPr>
          <p:nvPr>
            <p:ph type="title"/>
          </p:nvPr>
        </p:nvSpPr>
        <p:spPr>
          <a:xfrm>
            <a:off x="606008" y="123478"/>
            <a:ext cx="2741856" cy="277143"/>
          </a:xfrm>
        </p:spPr>
        <p:txBody>
          <a:bodyPr/>
          <a:lstStyle/>
          <a:p>
            <a:r>
              <a:rPr lang="zh-CN" altLang="en-US" dirty="0" smtClean="0"/>
              <a:t>单体应用</a:t>
            </a:r>
            <a:endParaRPr lang="zh-CN" altLang="en-US" dirty="0"/>
          </a:p>
        </p:txBody>
      </p:sp>
      <p:sp>
        <p:nvSpPr>
          <p:cNvPr id="11" name="TextBox 49"/>
          <p:cNvSpPr txBox="1"/>
          <p:nvPr/>
        </p:nvSpPr>
        <p:spPr>
          <a:xfrm>
            <a:off x="601947" y="940246"/>
            <a:ext cx="1305758" cy="307777"/>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itchFamily="34" charset="-122"/>
                <a:ea typeface="微软雅黑" pitchFamily="34" charset="-122"/>
              </a:defRPr>
            </a:lvl1pPr>
          </a:lstStyle>
          <a:p>
            <a:pPr algn="l"/>
            <a:r>
              <a:rPr lang="zh-CN" altLang="en-US" dirty="0" smtClean="0">
                <a:solidFill>
                  <a:schemeClr val="tx1">
                    <a:lumMod val="65000"/>
                    <a:lumOff val="35000"/>
                  </a:schemeClr>
                </a:solidFill>
              </a:rPr>
              <a:t>一、定义</a:t>
            </a:r>
            <a:endParaRPr lang="zh-CN" altLang="en-US" dirty="0">
              <a:solidFill>
                <a:schemeClr val="tx1">
                  <a:lumMod val="65000"/>
                  <a:lumOff val="35000"/>
                </a:schemeClr>
              </a:solidFill>
            </a:endParaRPr>
          </a:p>
        </p:txBody>
      </p:sp>
      <p:sp>
        <p:nvSpPr>
          <p:cNvPr id="12" name="圆角矩形标注 11"/>
          <p:cNvSpPr/>
          <p:nvPr/>
        </p:nvSpPr>
        <p:spPr>
          <a:xfrm>
            <a:off x="1475656" y="2283718"/>
            <a:ext cx="6336704" cy="1080120"/>
          </a:xfrm>
          <a:prstGeom prst="wedgeRoundRectCallout">
            <a:avLst>
              <a:gd name="adj1" fmla="val -53132"/>
              <a:gd name="adj2" fmla="val -36789"/>
              <a:gd name="adj3" fmla="val 16667"/>
            </a:avLst>
          </a:prstGeom>
          <a:solidFill>
            <a:srgbClr val="0E647C">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就是将应用程序的所有功能都打包成一个独立的单元</a:t>
            </a:r>
            <a:r>
              <a:rPr lang="zh-CN" altLang="en-US" dirty="0"/>
              <a:t>。</a:t>
            </a:r>
          </a:p>
        </p:txBody>
      </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725" y="90136"/>
            <a:ext cx="459222" cy="459222"/>
          </a:xfrm>
          <a:prstGeom prst="rect">
            <a:avLst/>
          </a:prstGeom>
        </p:spPr>
      </p:pic>
    </p:spTree>
    <p:extLst>
      <p:ext uri="{BB962C8B-B14F-4D97-AF65-F5344CB8AC3E}">
        <p14:creationId xmlns:p14="http://schemas.microsoft.com/office/powerpoint/2010/main" val="3633409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微</a:t>
            </a:r>
            <a:r>
              <a:rPr lang="zh-CN" altLang="en-US" dirty="0"/>
              <a:t>服务平台</a:t>
            </a:r>
          </a:p>
        </p:txBody>
      </p:sp>
      <p:sp>
        <p:nvSpPr>
          <p:cNvPr id="8" name="五边形 7"/>
          <p:cNvSpPr/>
          <p:nvPr/>
        </p:nvSpPr>
        <p:spPr>
          <a:xfrm>
            <a:off x="0" y="915566"/>
            <a:ext cx="4211960" cy="504056"/>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latin typeface="微软雅黑" panose="020B0503020204020204" pitchFamily="34" charset="-122"/>
                <a:ea typeface="微软雅黑" panose="020B0503020204020204" pitchFamily="34" charset="-122"/>
              </a:rPr>
              <a:t>四</a:t>
            </a:r>
            <a:r>
              <a:rPr lang="zh-CN" altLang="en-US" dirty="0" smtClean="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使用平台可视化管理定时任务</a:t>
            </a:r>
            <a:endParaRPr lang="zh-CN" altLang="zh-CN" dirty="0">
              <a:latin typeface="微软雅黑" panose="020B0503020204020204" pitchFamily="34" charset="-122"/>
              <a:ea typeface="微软雅黑" panose="020B0503020204020204" pitchFamily="34" charset="-122"/>
            </a:endParaRPr>
          </a:p>
        </p:txBody>
      </p:sp>
      <p:sp>
        <p:nvSpPr>
          <p:cNvPr id="5" name="文本框 4"/>
          <p:cNvSpPr txBox="1"/>
          <p:nvPr/>
        </p:nvSpPr>
        <p:spPr>
          <a:xfrm>
            <a:off x="190318" y="1529111"/>
            <a:ext cx="8953682" cy="323165"/>
          </a:xfrm>
          <a:prstGeom prst="rect">
            <a:avLst/>
          </a:prstGeom>
          <a:noFill/>
        </p:spPr>
        <p:txBody>
          <a:bodyPr wrap="square" lIns="0" tIns="0" rIns="0" bIns="0" rtlCol="0">
            <a:spAutoFit/>
          </a:bodyPr>
          <a:lstStyle/>
          <a:p>
            <a:pPr>
              <a:lnSpc>
                <a:spcPct val="150000"/>
              </a:lnSpc>
              <a:buNone/>
              <a:defRPr/>
            </a:pPr>
            <a:r>
              <a:rPr lang="zh-CN" altLang="en-US" sz="1400" dirty="0">
                <a:latin typeface="微软雅黑" panose="020B0503020204020204" pitchFamily="34" charset="-122"/>
                <a:ea typeface="微软雅黑" panose="020B0503020204020204" pitchFamily="34" charset="-122"/>
              </a:rPr>
              <a:t>定时任务平台是定时任务的可视化部署、配置、启停、以及监控的平台</a:t>
            </a:r>
            <a:r>
              <a:rPr lang="zh-CN" altLang="zh-CN"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0" y="1923678"/>
            <a:ext cx="8028384"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97768" y="1995686"/>
            <a:ext cx="8028384" cy="3046988"/>
          </a:xfrm>
          <a:prstGeom prst="rect">
            <a:avLst/>
          </a:prstGeom>
          <a:noFill/>
        </p:spPr>
        <p:txBody>
          <a:bodyPr wrap="square" lIns="0" tIns="0" rIns="0" bIns="0" rtlCol="0">
            <a:spAutoFit/>
          </a:bodyPr>
          <a:lstStyle/>
          <a:p>
            <a:pPr marL="342900" indent="-342900" algn="just">
              <a:lnSpc>
                <a:spcPct val="150000"/>
              </a:lnSpc>
              <a:buFont typeface="+mj-ea"/>
              <a:buAutoNum type="circleNumDbPlain"/>
              <a:defRPr/>
            </a:pPr>
            <a:r>
              <a:rPr lang="zh-CN" altLang="en-US"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简单易用：</a:t>
            </a:r>
            <a:endParaRPr lang="en-US" altLang="zh-CN"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914400" lvl="1" indent="-171450" algn="just">
              <a:lnSpc>
                <a:spcPct val="150000"/>
              </a:lnSpc>
              <a:defRPr/>
            </a:pP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两步发布定时任务。１</a:t>
            </a:r>
            <a:r>
              <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在</a:t>
            </a:r>
            <a:r>
              <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PAAS</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平台上部署程序包； </a:t>
            </a:r>
            <a:r>
              <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）通用可视化界面配置定时任务；</a:t>
            </a:r>
            <a:endPar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342900" indent="-342900" algn="just">
              <a:lnSpc>
                <a:spcPct val="150000"/>
              </a:lnSpc>
              <a:buFont typeface="+mj-ea"/>
              <a:buAutoNum type="circleNumDbPlain"/>
              <a:defRPr/>
            </a:pPr>
            <a:r>
              <a:rPr lang="zh-CN" altLang="en-US"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可视化配置：</a:t>
            </a:r>
            <a:endParaRPr lang="en-US" altLang="zh-CN"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914400" lvl="1" indent="-171450" algn="just">
              <a:lnSpc>
                <a:spcPct val="150000"/>
              </a:lnSpc>
              <a:defRPr/>
            </a:pP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自定义任务执行时间、执行器</a:t>
            </a:r>
            <a:endPar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914400" lvl="1" indent="-171450" algn="just">
              <a:lnSpc>
                <a:spcPct val="150000"/>
              </a:lnSpc>
              <a:defRPr/>
            </a:pP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快速启动或者停止任务执行</a:t>
            </a:r>
            <a:endPar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914400" lvl="1" indent="-171450" algn="just">
              <a:lnSpc>
                <a:spcPct val="150000"/>
              </a:lnSpc>
              <a:defRPr/>
            </a:pP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手工快速执行任务，不用等待系统调度</a:t>
            </a:r>
            <a:endPar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342900" indent="-342900" algn="just">
              <a:lnSpc>
                <a:spcPct val="150000"/>
              </a:lnSpc>
              <a:buFont typeface="+mj-ea"/>
              <a:buAutoNum type="circleNumDbPlain"/>
              <a:defRPr/>
            </a:pPr>
            <a:r>
              <a:rPr lang="zh-CN" altLang="en-US"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监控报警：</a:t>
            </a:r>
            <a:endParaRPr lang="en-US" altLang="zh-CN"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914400" lvl="1" indent="-171450" algn="just">
              <a:lnSpc>
                <a:spcPct val="150000"/>
              </a:lnSpc>
              <a:defRPr/>
            </a:pP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可查看任务执行耗时，历史执行情况</a:t>
            </a:r>
            <a:endPar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914400" lvl="1" indent="-171450" algn="just">
              <a:lnSpc>
                <a:spcPct val="150000"/>
              </a:lnSpc>
              <a:defRPr/>
            </a:pP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配合监控平台，对异常（超时、失败）的定时任务报警</a:t>
            </a:r>
            <a:endPar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342900" indent="-342900" algn="just">
              <a:lnSpc>
                <a:spcPct val="150000"/>
              </a:lnSpc>
              <a:buFont typeface="+mj-ea"/>
              <a:buAutoNum type="circleNumDbPlain"/>
              <a:defRPr/>
            </a:pPr>
            <a:r>
              <a:rPr lang="zh-CN" altLang="en-US"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标准化：</a:t>
            </a:r>
            <a:endParaRPr lang="en-US" altLang="zh-CN" sz="1200" b="1"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a:p>
            <a:pPr marL="914400" lvl="1" indent="-171450" algn="just">
              <a:lnSpc>
                <a:spcPct val="150000"/>
              </a:lnSpc>
              <a:defRPr/>
            </a:pP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提供</a:t>
            </a:r>
            <a:r>
              <a:rPr lang="en-US" altLang="zh-CN" sz="1200" dirty="0" err="1" smtClean="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sdk</a:t>
            </a:r>
            <a:r>
              <a:rPr lang="zh-CN" altLang="en-US" sz="1200" dirty="0" smtClean="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可基于</a:t>
            </a:r>
            <a:r>
              <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SDK</a:t>
            </a:r>
            <a:r>
              <a:rPr lang="zh-CN" altLang="en-US"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自行开发定时任务</a:t>
            </a:r>
            <a:endParaRPr lang="en-US" altLang="zh-CN" sz="1200"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spTree>
    <p:extLst>
      <p:ext uri="{BB962C8B-B14F-4D97-AF65-F5344CB8AC3E}">
        <p14:creationId xmlns:p14="http://schemas.microsoft.com/office/powerpoint/2010/main" val="2816447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微</a:t>
            </a:r>
            <a:r>
              <a:rPr lang="zh-CN" altLang="en-US" dirty="0"/>
              <a:t>服务平台</a:t>
            </a:r>
          </a:p>
        </p:txBody>
      </p:sp>
      <p:sp>
        <p:nvSpPr>
          <p:cNvPr id="29" name="矩形 28"/>
          <p:cNvSpPr/>
          <p:nvPr/>
        </p:nvSpPr>
        <p:spPr bwMode="auto">
          <a:xfrm>
            <a:off x="223685" y="3120417"/>
            <a:ext cx="8795988" cy="1429160"/>
          </a:xfrm>
          <a:prstGeom prst="rect">
            <a:avLst/>
          </a:prstGeom>
          <a:solidFill>
            <a:srgbClr val="0E647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t"/>
          <a:lstStyle/>
          <a:p>
            <a:pPr algn="ctr">
              <a:defRPr/>
            </a:pPr>
            <a:r>
              <a:rPr lang="zh-CN" altLang="en-US" sz="1400" b="1" dirty="0">
                <a:solidFill>
                  <a:schemeClr val="bg1"/>
                </a:solidFill>
                <a:latin typeface="微软雅黑" panose="020B0503020204020204" pitchFamily="34" charset="-122"/>
                <a:ea typeface="微软雅黑" panose="020B0503020204020204" pitchFamily="34" charset="-122"/>
              </a:rPr>
              <a:t>微服务平台</a:t>
            </a:r>
          </a:p>
        </p:txBody>
      </p:sp>
      <p:sp>
        <p:nvSpPr>
          <p:cNvPr id="30" name="矩形 29"/>
          <p:cNvSpPr/>
          <p:nvPr/>
        </p:nvSpPr>
        <p:spPr>
          <a:xfrm>
            <a:off x="395531" y="3568481"/>
            <a:ext cx="2192553" cy="8021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altLang="zh-CN" sz="1400" b="1" dirty="0">
                <a:solidFill>
                  <a:srgbClr val="002060"/>
                </a:solidFill>
                <a:latin typeface="微软雅黑" panose="020B0503020204020204" pitchFamily="34" charset="-122"/>
                <a:ea typeface="微软雅黑" panose="020B0503020204020204" pitchFamily="34" charset="-122"/>
              </a:rPr>
              <a:t>PAAS</a:t>
            </a:r>
            <a:r>
              <a:rPr lang="zh-CN" altLang="en-US" sz="1400" b="1" dirty="0">
                <a:solidFill>
                  <a:srgbClr val="002060"/>
                </a:solidFill>
                <a:latin typeface="微软雅黑" panose="020B0503020204020204" pitchFamily="34" charset="-122"/>
                <a:ea typeface="微软雅黑" panose="020B0503020204020204" pitchFamily="34" charset="-122"/>
              </a:rPr>
              <a:t>平台</a:t>
            </a:r>
          </a:p>
        </p:txBody>
      </p:sp>
      <p:sp>
        <p:nvSpPr>
          <p:cNvPr id="31" name="矩形 30"/>
          <p:cNvSpPr/>
          <p:nvPr/>
        </p:nvSpPr>
        <p:spPr>
          <a:xfrm>
            <a:off x="3419872" y="3568481"/>
            <a:ext cx="3060244" cy="8078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altLang="zh-CN" sz="1400" b="1" dirty="0" smtClean="0">
                <a:solidFill>
                  <a:srgbClr val="002060"/>
                </a:solidFill>
                <a:latin typeface="微软雅黑" panose="020B0503020204020204" pitchFamily="34" charset="-122"/>
                <a:ea typeface="微软雅黑" panose="020B0503020204020204" pitchFamily="34" charset="-122"/>
              </a:rPr>
              <a:t>API</a:t>
            </a:r>
            <a:r>
              <a:rPr lang="zh-CN" altLang="en-US" sz="1400" b="1" dirty="0" smtClean="0">
                <a:solidFill>
                  <a:srgbClr val="002060"/>
                </a:solidFill>
                <a:latin typeface="微软雅黑" panose="020B0503020204020204" pitchFamily="34" charset="-122"/>
                <a:ea typeface="微软雅黑" panose="020B0503020204020204" pitchFamily="34" charset="-122"/>
              </a:rPr>
              <a:t>网关</a:t>
            </a:r>
            <a:endParaRPr lang="zh-CN" altLang="en-US" sz="1400" b="1" dirty="0">
              <a:solidFill>
                <a:srgbClr val="002060"/>
              </a:solidFill>
              <a:latin typeface="微软雅黑" panose="020B0503020204020204" pitchFamily="34" charset="-122"/>
              <a:ea typeface="微软雅黑" panose="020B0503020204020204" pitchFamily="34" charset="-122"/>
            </a:endParaRPr>
          </a:p>
        </p:txBody>
      </p:sp>
      <p:sp>
        <p:nvSpPr>
          <p:cNvPr id="35" name="矩形 34"/>
          <p:cNvSpPr/>
          <p:nvPr/>
        </p:nvSpPr>
        <p:spPr>
          <a:xfrm>
            <a:off x="5908277" y="4039851"/>
            <a:ext cx="501647" cy="26084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b="1" dirty="0">
                <a:latin typeface="微软雅黑" panose="020B0503020204020204" pitchFamily="34" charset="-122"/>
                <a:ea typeface="微软雅黑" panose="020B0503020204020204" pitchFamily="34" charset="-122"/>
              </a:rPr>
              <a:t>自建</a:t>
            </a:r>
          </a:p>
        </p:txBody>
      </p:sp>
      <p:sp>
        <p:nvSpPr>
          <p:cNvPr id="36" name="矩形 35"/>
          <p:cNvSpPr/>
          <p:nvPr/>
        </p:nvSpPr>
        <p:spPr bwMode="auto">
          <a:xfrm>
            <a:off x="4408843" y="4042538"/>
            <a:ext cx="961726" cy="26084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b="1" dirty="0">
                <a:latin typeface="微软雅黑" panose="020B0503020204020204" pitchFamily="34" charset="-122"/>
                <a:ea typeface="微软雅黑" panose="020B0503020204020204" pitchFamily="34" charset="-122"/>
              </a:rPr>
              <a:t>燕云对接</a:t>
            </a:r>
          </a:p>
        </p:txBody>
      </p:sp>
      <p:sp>
        <p:nvSpPr>
          <p:cNvPr id="37" name="矩形 36"/>
          <p:cNvSpPr/>
          <p:nvPr/>
        </p:nvSpPr>
        <p:spPr bwMode="auto">
          <a:xfrm>
            <a:off x="3481743" y="4062831"/>
            <a:ext cx="501646" cy="24055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b="1" dirty="0">
                <a:latin typeface="微软雅黑" panose="020B0503020204020204" pitchFamily="34" charset="-122"/>
                <a:ea typeface="微软雅黑" panose="020B0503020204020204" pitchFamily="34" charset="-122"/>
              </a:rPr>
              <a:t>聚集</a:t>
            </a:r>
          </a:p>
        </p:txBody>
      </p:sp>
      <p:sp>
        <p:nvSpPr>
          <p:cNvPr id="38" name="TextBox 84"/>
          <p:cNvSpPr txBox="1"/>
          <p:nvPr/>
        </p:nvSpPr>
        <p:spPr bwMode="auto">
          <a:xfrm>
            <a:off x="427637" y="4041637"/>
            <a:ext cx="864670" cy="26145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defRPr sz="1600">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ltLang="zh-CN" sz="1200" b="1" dirty="0"/>
              <a:t>Web</a:t>
            </a:r>
            <a:r>
              <a:rPr lang="zh-CN" altLang="en-US" sz="1200" b="1" dirty="0"/>
              <a:t>系统</a:t>
            </a:r>
          </a:p>
        </p:txBody>
      </p:sp>
      <p:sp>
        <p:nvSpPr>
          <p:cNvPr id="39" name="TextBox 93"/>
          <p:cNvSpPr txBox="1"/>
          <p:nvPr/>
        </p:nvSpPr>
        <p:spPr bwMode="auto">
          <a:xfrm>
            <a:off x="1788122" y="4039851"/>
            <a:ext cx="738727" cy="25530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defRPr sz="1600">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ltLang="zh-CN" sz="1200" b="1" dirty="0"/>
              <a:t>H5</a:t>
            </a:r>
            <a:r>
              <a:rPr lang="zh-CN" altLang="en-US" sz="1200" b="1" dirty="0"/>
              <a:t>应用</a:t>
            </a:r>
          </a:p>
        </p:txBody>
      </p:sp>
      <p:sp>
        <p:nvSpPr>
          <p:cNvPr id="40" name="矩形 39"/>
          <p:cNvSpPr/>
          <p:nvPr/>
        </p:nvSpPr>
        <p:spPr>
          <a:xfrm>
            <a:off x="7524328" y="3477480"/>
            <a:ext cx="1352906" cy="3499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b="1" dirty="0">
                <a:solidFill>
                  <a:srgbClr val="002060"/>
                </a:solidFill>
                <a:latin typeface="微软雅黑" panose="020B0503020204020204" pitchFamily="34" charset="-122"/>
                <a:ea typeface="微软雅黑" panose="020B0503020204020204" pitchFamily="34" charset="-122"/>
              </a:rPr>
              <a:t>监控平台</a:t>
            </a:r>
          </a:p>
        </p:txBody>
      </p:sp>
      <p:sp>
        <p:nvSpPr>
          <p:cNvPr id="41" name="矩形 40"/>
          <p:cNvSpPr/>
          <p:nvPr/>
        </p:nvSpPr>
        <p:spPr>
          <a:xfrm>
            <a:off x="7524328" y="4109305"/>
            <a:ext cx="1352906" cy="3499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b="1" dirty="0">
                <a:solidFill>
                  <a:srgbClr val="002060"/>
                </a:solidFill>
                <a:latin typeface="微软雅黑" panose="020B0503020204020204" pitchFamily="34" charset="-122"/>
                <a:ea typeface="微软雅黑" panose="020B0503020204020204" pitchFamily="34" charset="-122"/>
              </a:rPr>
              <a:t>微服务组件</a:t>
            </a:r>
          </a:p>
        </p:txBody>
      </p:sp>
      <p:grpSp>
        <p:nvGrpSpPr>
          <p:cNvPr id="42" name="组合 41"/>
          <p:cNvGrpSpPr/>
          <p:nvPr/>
        </p:nvGrpSpPr>
        <p:grpSpPr>
          <a:xfrm>
            <a:off x="6901294" y="1424939"/>
            <a:ext cx="1911936" cy="1032433"/>
            <a:chOff x="8295398" y="1674053"/>
            <a:chExt cx="2490790" cy="1628885"/>
          </a:xfrm>
        </p:grpSpPr>
        <p:sp>
          <p:nvSpPr>
            <p:cNvPr id="43" name="矩形 42"/>
            <p:cNvSpPr/>
            <p:nvPr/>
          </p:nvSpPr>
          <p:spPr>
            <a:xfrm>
              <a:off x="8295398" y="1674053"/>
              <a:ext cx="2490790" cy="1628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t"/>
            <a:lstStyle/>
            <a:p>
              <a:pPr algn="ctr">
                <a:defRPr/>
              </a:pPr>
              <a:r>
                <a:rPr lang="zh-CN" altLang="en-US" sz="1200" dirty="0" smtClean="0">
                  <a:solidFill>
                    <a:srgbClr val="002060"/>
                  </a:solidFill>
                  <a:latin typeface="微软雅黑" panose="020B0503020204020204" pitchFamily="34" charset="-122"/>
                  <a:ea typeface="微软雅黑" panose="020B0503020204020204" pitchFamily="34" charset="-122"/>
                </a:rPr>
                <a:t>大型软件开发组织的开发、测试及生产环境</a:t>
              </a:r>
              <a:endParaRPr lang="zh-CN" altLang="en-US" sz="1200" dirty="0">
                <a:solidFill>
                  <a:srgbClr val="002060"/>
                </a:solidFill>
                <a:latin typeface="微软雅黑" panose="020B0503020204020204" pitchFamily="34" charset="-122"/>
                <a:ea typeface="微软雅黑" panose="020B0503020204020204" pitchFamily="34" charset="-122"/>
              </a:endParaRPr>
            </a:p>
          </p:txBody>
        </p:sp>
        <p:sp>
          <p:nvSpPr>
            <p:cNvPr id="44" name="TextBox 84"/>
            <p:cNvSpPr txBox="1"/>
            <p:nvPr/>
          </p:nvSpPr>
          <p:spPr bwMode="auto">
            <a:xfrm>
              <a:off x="8442430" y="2748301"/>
              <a:ext cx="2226049" cy="47148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defRPr sz="1600">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zh-CN" altLang="en-US" sz="1200" dirty="0" smtClean="0"/>
                <a:t>效率，管理，资源</a:t>
              </a:r>
              <a:endParaRPr lang="zh-CN" altLang="en-US" sz="1200" dirty="0"/>
            </a:p>
          </p:txBody>
        </p:sp>
      </p:grpSp>
      <p:grpSp>
        <p:nvGrpSpPr>
          <p:cNvPr id="45" name="组合 44"/>
          <p:cNvGrpSpPr/>
          <p:nvPr/>
        </p:nvGrpSpPr>
        <p:grpSpPr>
          <a:xfrm>
            <a:off x="339788" y="1424940"/>
            <a:ext cx="1911936" cy="1032433"/>
            <a:chOff x="647409" y="1582205"/>
            <a:chExt cx="2490790" cy="1628885"/>
          </a:xfrm>
        </p:grpSpPr>
        <p:sp>
          <p:nvSpPr>
            <p:cNvPr id="46" name="矩形 45"/>
            <p:cNvSpPr/>
            <p:nvPr/>
          </p:nvSpPr>
          <p:spPr>
            <a:xfrm>
              <a:off x="647409" y="1582205"/>
              <a:ext cx="2490790" cy="1628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t"/>
            <a:lstStyle/>
            <a:p>
              <a:pPr algn="ctr">
                <a:defRPr/>
              </a:pPr>
              <a:r>
                <a:rPr lang="zh-CN" altLang="en-US" sz="1200" dirty="0" smtClean="0">
                  <a:solidFill>
                    <a:srgbClr val="002060"/>
                  </a:solidFill>
                  <a:latin typeface="微软雅黑" panose="020B0503020204020204" pitchFamily="34" charset="-122"/>
                  <a:ea typeface="微软雅黑" panose="020B0503020204020204" pitchFamily="34" charset="-122"/>
                </a:rPr>
                <a:t>高性能和高稳定性的运行环境</a:t>
              </a:r>
              <a:endParaRPr lang="zh-CN" altLang="en-US" sz="1200" dirty="0">
                <a:solidFill>
                  <a:srgbClr val="002060"/>
                </a:solidFill>
                <a:latin typeface="微软雅黑" panose="020B0503020204020204" pitchFamily="34" charset="-122"/>
                <a:ea typeface="微软雅黑" panose="020B0503020204020204" pitchFamily="34" charset="-122"/>
              </a:endParaRPr>
            </a:p>
          </p:txBody>
        </p:sp>
        <p:sp>
          <p:nvSpPr>
            <p:cNvPr id="47" name="TextBox 84"/>
            <p:cNvSpPr txBox="1"/>
            <p:nvPr/>
          </p:nvSpPr>
          <p:spPr bwMode="auto">
            <a:xfrm>
              <a:off x="794441" y="2656453"/>
              <a:ext cx="2226049" cy="47148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defRPr sz="1600">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zh-CN" altLang="en-US" sz="1200" dirty="0" smtClean="0"/>
                <a:t>并发，集群，扩展</a:t>
              </a:r>
              <a:endParaRPr lang="zh-CN" altLang="en-US" sz="1200" dirty="0"/>
            </a:p>
          </p:txBody>
        </p:sp>
      </p:grpSp>
      <p:grpSp>
        <p:nvGrpSpPr>
          <p:cNvPr id="48" name="组合 47"/>
          <p:cNvGrpSpPr/>
          <p:nvPr/>
        </p:nvGrpSpPr>
        <p:grpSpPr>
          <a:xfrm>
            <a:off x="2515076" y="1436735"/>
            <a:ext cx="1911936" cy="1032433"/>
            <a:chOff x="4382760" y="1585317"/>
            <a:chExt cx="2490790" cy="1628885"/>
          </a:xfrm>
        </p:grpSpPr>
        <p:sp>
          <p:nvSpPr>
            <p:cNvPr id="49" name="矩形 48"/>
            <p:cNvSpPr/>
            <p:nvPr/>
          </p:nvSpPr>
          <p:spPr>
            <a:xfrm>
              <a:off x="4382760" y="1585317"/>
              <a:ext cx="2490790" cy="1628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t"/>
            <a:lstStyle/>
            <a:p>
              <a:pPr algn="ctr">
                <a:defRPr/>
              </a:pPr>
              <a:r>
                <a:rPr lang="zh-CN" altLang="en-US" sz="1200" dirty="0" smtClean="0">
                  <a:solidFill>
                    <a:srgbClr val="002060"/>
                  </a:solidFill>
                  <a:latin typeface="微软雅黑" panose="020B0503020204020204" pitchFamily="34" charset="-122"/>
                  <a:ea typeface="微软雅黑" panose="020B0503020204020204" pitchFamily="34" charset="-122"/>
                </a:rPr>
                <a:t>安全、可靠的</a:t>
              </a:r>
              <a:r>
                <a:rPr lang="en-US" altLang="zh-CN" sz="1200" dirty="0" smtClean="0">
                  <a:solidFill>
                    <a:srgbClr val="002060"/>
                  </a:solidFill>
                  <a:latin typeface="微软雅黑" panose="020B0503020204020204" pitchFamily="34" charset="-122"/>
                  <a:ea typeface="微软雅黑" panose="020B0503020204020204" pitchFamily="34" charset="-122"/>
                </a:rPr>
                <a:t>API</a:t>
              </a:r>
              <a:r>
                <a:rPr lang="zh-CN" altLang="en-US" sz="1200" dirty="0" smtClean="0">
                  <a:solidFill>
                    <a:srgbClr val="002060"/>
                  </a:solidFill>
                  <a:latin typeface="微软雅黑" panose="020B0503020204020204" pitchFamily="34" charset="-122"/>
                  <a:ea typeface="微软雅黑" panose="020B0503020204020204" pitchFamily="34" charset="-122"/>
                </a:rPr>
                <a:t>治理系统及运行环境</a:t>
              </a:r>
              <a:endParaRPr lang="zh-CN" altLang="en-US" sz="1200" dirty="0">
                <a:solidFill>
                  <a:srgbClr val="002060"/>
                </a:solidFill>
                <a:latin typeface="微软雅黑" panose="020B0503020204020204" pitchFamily="34" charset="-122"/>
                <a:ea typeface="微软雅黑" panose="020B0503020204020204" pitchFamily="34" charset="-122"/>
              </a:endParaRPr>
            </a:p>
          </p:txBody>
        </p:sp>
        <p:sp>
          <p:nvSpPr>
            <p:cNvPr id="50" name="TextBox 84"/>
            <p:cNvSpPr txBox="1"/>
            <p:nvPr/>
          </p:nvSpPr>
          <p:spPr bwMode="auto">
            <a:xfrm>
              <a:off x="4529792" y="2659565"/>
              <a:ext cx="2226049" cy="47148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defRPr sz="1600">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zh-CN" altLang="en-US" sz="1200" dirty="0" smtClean="0"/>
                <a:t>安全，统计，计费</a:t>
              </a:r>
              <a:endParaRPr lang="zh-CN" altLang="en-US" sz="1200" dirty="0"/>
            </a:p>
          </p:txBody>
        </p:sp>
      </p:grpSp>
      <p:grpSp>
        <p:nvGrpSpPr>
          <p:cNvPr id="51" name="组合 50"/>
          <p:cNvGrpSpPr/>
          <p:nvPr/>
        </p:nvGrpSpPr>
        <p:grpSpPr>
          <a:xfrm>
            <a:off x="4679110" y="1436734"/>
            <a:ext cx="1911936" cy="1032433"/>
            <a:chOff x="4382760" y="1585317"/>
            <a:chExt cx="2490790" cy="1628885"/>
          </a:xfrm>
        </p:grpSpPr>
        <p:sp>
          <p:nvSpPr>
            <p:cNvPr id="52" name="矩形 51"/>
            <p:cNvSpPr/>
            <p:nvPr/>
          </p:nvSpPr>
          <p:spPr>
            <a:xfrm>
              <a:off x="4382760" y="1585317"/>
              <a:ext cx="2490790" cy="1628885"/>
            </a:xfrm>
            <a:prstGeom prst="rect">
              <a:avLst/>
            </a:prstGeom>
            <a:solidFill>
              <a:schemeClr val="bg1"/>
            </a:solidFill>
            <a:ln w="635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t"/>
            <a:lstStyle/>
            <a:p>
              <a:pPr algn="ctr">
                <a:defRPr/>
              </a:pPr>
              <a:r>
                <a:rPr lang="zh-CN" altLang="en-US" sz="1200" dirty="0" smtClean="0">
                  <a:solidFill>
                    <a:srgbClr val="002060"/>
                  </a:solidFill>
                  <a:latin typeface="微软雅黑" panose="020B0503020204020204" pitchFamily="34" charset="-122"/>
                  <a:ea typeface="微软雅黑" panose="020B0503020204020204" pitchFamily="34" charset="-122"/>
                </a:rPr>
                <a:t>微服务架构下的开发、部署、运行、监控及运</a:t>
              </a:r>
              <a:r>
                <a:rPr lang="zh-CN" altLang="en-US" sz="1200" dirty="0">
                  <a:solidFill>
                    <a:srgbClr val="002060"/>
                  </a:solidFill>
                  <a:latin typeface="微软雅黑" panose="020B0503020204020204" pitchFamily="34" charset="-122"/>
                  <a:ea typeface="微软雅黑" panose="020B0503020204020204" pitchFamily="34" charset="-122"/>
                </a:rPr>
                <a:t>维支撑体系</a:t>
              </a:r>
            </a:p>
          </p:txBody>
        </p:sp>
        <p:sp>
          <p:nvSpPr>
            <p:cNvPr id="53" name="TextBox 84"/>
            <p:cNvSpPr txBox="1"/>
            <p:nvPr/>
          </p:nvSpPr>
          <p:spPr bwMode="auto">
            <a:xfrm>
              <a:off x="4529792" y="2659565"/>
              <a:ext cx="2226049" cy="47148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defRPr sz="1600">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zh-CN" altLang="en-US" sz="1200" dirty="0" smtClean="0"/>
                <a:t>注册，追踪，监控</a:t>
              </a:r>
              <a:endParaRPr lang="zh-CN" altLang="en-US" sz="1200" dirty="0"/>
            </a:p>
          </p:txBody>
        </p:sp>
      </p:grpSp>
      <p:sp>
        <p:nvSpPr>
          <p:cNvPr id="54" name="上下箭头 53"/>
          <p:cNvSpPr/>
          <p:nvPr/>
        </p:nvSpPr>
        <p:spPr bwMode="auto">
          <a:xfrm>
            <a:off x="1153828" y="2555090"/>
            <a:ext cx="276957" cy="492253"/>
          </a:xfrm>
          <a:prstGeom prst="upDown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55" name="上下箭头 54"/>
          <p:cNvSpPr/>
          <p:nvPr/>
        </p:nvSpPr>
        <p:spPr bwMode="auto">
          <a:xfrm>
            <a:off x="3360769" y="2572255"/>
            <a:ext cx="276957" cy="492253"/>
          </a:xfrm>
          <a:prstGeom prst="upDown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56" name="上下箭头 55"/>
          <p:cNvSpPr/>
          <p:nvPr/>
        </p:nvSpPr>
        <p:spPr bwMode="auto">
          <a:xfrm>
            <a:off x="5429231" y="2587256"/>
            <a:ext cx="276957" cy="492253"/>
          </a:xfrm>
          <a:prstGeom prst="upDown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57" name="上下箭头 56"/>
          <p:cNvSpPr/>
          <p:nvPr/>
        </p:nvSpPr>
        <p:spPr bwMode="auto">
          <a:xfrm>
            <a:off x="7718783" y="2587255"/>
            <a:ext cx="276957" cy="492253"/>
          </a:xfrm>
          <a:prstGeom prst="upDown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58" name="文本框 57"/>
          <p:cNvSpPr txBox="1"/>
          <p:nvPr/>
        </p:nvSpPr>
        <p:spPr>
          <a:xfrm>
            <a:off x="550297" y="740643"/>
            <a:ext cx="8270175" cy="523220"/>
          </a:xfrm>
          <a:prstGeom prst="rect">
            <a:avLst/>
          </a:prstGeom>
          <a:noFill/>
        </p:spPr>
        <p:txBody>
          <a:bodyPr wrap="square" rtlCol="0">
            <a:spAutoFit/>
          </a:bodyPr>
          <a:lstStyle>
            <a:defPPr>
              <a:defRPr lang="zh-CN"/>
            </a:defPPr>
            <a:lvl1pPr lvl="0" algn="ctr">
              <a:defRPr sz="4000">
                <a:solidFill>
                  <a:srgbClr val="002060"/>
                </a:solidFill>
                <a:latin typeface="微软雅黑" panose="020B0503020204020204" pitchFamily="34" charset="-122"/>
                <a:ea typeface="微软雅黑" panose="020B0503020204020204" pitchFamily="34" charset="-122"/>
              </a:defRPr>
            </a:lvl1pPr>
          </a:lstStyle>
          <a:p>
            <a:r>
              <a:rPr lang="zh-CN" altLang="en-US" sz="2800" b="1" dirty="0" smtClean="0">
                <a:solidFill>
                  <a:schemeClr val="tx1">
                    <a:lumMod val="65000"/>
                    <a:lumOff val="35000"/>
                  </a:schemeClr>
                </a:solidFill>
              </a:rPr>
              <a:t>一般来说，平台可以服务于以下场景</a:t>
            </a:r>
            <a:endParaRPr lang="zh-CN" altLang="zh-CN" sz="2800" b="1" dirty="0">
              <a:solidFill>
                <a:schemeClr val="tx1">
                  <a:lumMod val="65000"/>
                  <a:lumOff val="35000"/>
                </a:schemeClr>
              </a:solidFill>
            </a:endParaRPr>
          </a:p>
        </p:txBody>
      </p:sp>
      <p:pic>
        <p:nvPicPr>
          <p:cNvPr id="32" name="图片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spTree>
    <p:extLst>
      <p:ext uri="{BB962C8B-B14F-4D97-AF65-F5344CB8AC3E}">
        <p14:creationId xmlns:p14="http://schemas.microsoft.com/office/powerpoint/2010/main" val="4371334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6008" y="123478"/>
            <a:ext cx="2741856" cy="277143"/>
          </a:xfrm>
        </p:spPr>
        <p:txBody>
          <a:bodyPr/>
          <a:lstStyle/>
          <a:p>
            <a:pPr algn="l"/>
            <a:r>
              <a:rPr lang="zh-CN" altLang="en-US" sz="1600" dirty="0" smtClean="0">
                <a:solidFill>
                  <a:schemeClr val="bg1"/>
                </a:solidFill>
                <a:latin typeface="微软雅黑" panose="020B0503020204020204" pitchFamily="34" charset="-122"/>
                <a:ea typeface="微软雅黑" panose="020B0503020204020204" pitchFamily="34" charset="-122"/>
              </a:rPr>
              <a:t>微</a:t>
            </a:r>
            <a:r>
              <a:rPr lang="zh-CN" altLang="en-US" sz="1600" dirty="0">
                <a:solidFill>
                  <a:schemeClr val="bg1"/>
                </a:solidFill>
                <a:latin typeface="微软雅黑" panose="020B0503020204020204" pitchFamily="34" charset="-122"/>
                <a:ea typeface="微软雅黑" panose="020B0503020204020204" pitchFamily="34" charset="-122"/>
              </a:rPr>
              <a:t>服务平台</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sp>
        <p:nvSpPr>
          <p:cNvPr id="5" name="文本框 4"/>
          <p:cNvSpPr txBox="1"/>
          <p:nvPr/>
        </p:nvSpPr>
        <p:spPr>
          <a:xfrm>
            <a:off x="99075" y="1131590"/>
            <a:ext cx="7085499" cy="461665"/>
          </a:xfrm>
          <a:prstGeom prst="rect">
            <a:avLst/>
          </a:prstGeom>
          <a:noFill/>
        </p:spPr>
        <p:txBody>
          <a:bodyPr wrap="square" rtlCol="0">
            <a:spAutoFit/>
          </a:bodyPr>
          <a:lstStyle>
            <a:defPPr>
              <a:defRPr lang="zh-CN"/>
            </a:defPPr>
            <a:lvl1pPr lvl="0" algn="ctr">
              <a:defRPr sz="4000">
                <a:solidFill>
                  <a:srgbClr val="002060"/>
                </a:solidFill>
                <a:latin typeface="微软雅黑" panose="020B0503020204020204" pitchFamily="34" charset="-122"/>
                <a:ea typeface="微软雅黑" panose="020B0503020204020204" pitchFamily="34" charset="-122"/>
              </a:defRPr>
            </a:lvl1pPr>
          </a:lstStyle>
          <a:p>
            <a:pPr algn="l"/>
            <a:r>
              <a:rPr lang="zh-CN" altLang="en-US" sz="2400" b="1" dirty="0" smtClean="0">
                <a:solidFill>
                  <a:schemeClr val="tx1">
                    <a:lumMod val="65000"/>
                    <a:lumOff val="35000"/>
                  </a:schemeClr>
                </a:solidFill>
              </a:rPr>
              <a:t>总的来说，平台可以帮助提升三个能力：</a:t>
            </a:r>
            <a:endParaRPr lang="zh-CN" altLang="zh-CN" sz="2400" b="1" dirty="0">
              <a:solidFill>
                <a:schemeClr val="tx1">
                  <a:lumMod val="65000"/>
                  <a:lumOff val="35000"/>
                </a:schemeClr>
              </a:solidFill>
            </a:endParaRPr>
          </a:p>
        </p:txBody>
      </p:sp>
      <p:graphicFrame>
        <p:nvGraphicFramePr>
          <p:cNvPr id="6" name="图示 5"/>
          <p:cNvGraphicFramePr/>
          <p:nvPr>
            <p:extLst/>
          </p:nvPr>
        </p:nvGraphicFramePr>
        <p:xfrm>
          <a:off x="1092331" y="987574"/>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34892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微</a:t>
            </a:r>
            <a:r>
              <a:rPr lang="zh-CN" altLang="en-US" dirty="0"/>
              <a:t>服务平台</a:t>
            </a:r>
          </a:p>
        </p:txBody>
      </p:sp>
      <p:sp>
        <p:nvSpPr>
          <p:cNvPr id="39" name="TextBox 49"/>
          <p:cNvSpPr txBox="1"/>
          <p:nvPr/>
        </p:nvSpPr>
        <p:spPr>
          <a:xfrm>
            <a:off x="251520" y="905923"/>
            <a:ext cx="4608512" cy="307777"/>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itchFamily="34" charset="-122"/>
                <a:ea typeface="微软雅黑" pitchFamily="34" charset="-122"/>
              </a:defRPr>
            </a:lvl1pPr>
          </a:lstStyle>
          <a:p>
            <a:pPr algn="l"/>
            <a:r>
              <a:rPr lang="zh-CN" altLang="en-US" dirty="0" smtClean="0">
                <a:solidFill>
                  <a:schemeClr val="tx1">
                    <a:lumMod val="65000"/>
                    <a:lumOff val="35000"/>
                  </a:schemeClr>
                </a:solidFill>
              </a:rPr>
              <a:t>六、平台界面截图</a:t>
            </a:r>
            <a:r>
              <a:rPr lang="en-US" altLang="zh-CN" dirty="0" smtClean="0">
                <a:solidFill>
                  <a:schemeClr val="tx1">
                    <a:lumMod val="65000"/>
                    <a:lumOff val="35000"/>
                  </a:schemeClr>
                </a:solidFill>
              </a:rPr>
              <a:t>——</a:t>
            </a:r>
            <a:endParaRPr lang="zh-CN" altLang="zh-CN" dirty="0">
              <a:solidFill>
                <a:schemeClr val="tx1">
                  <a:lumMod val="65000"/>
                  <a:lumOff val="35000"/>
                </a:schemeClr>
              </a:solidFill>
            </a:endParaRPr>
          </a:p>
        </p:txBody>
      </p:sp>
      <p:sp>
        <p:nvSpPr>
          <p:cNvPr id="8" name="文本框 7"/>
          <p:cNvSpPr>
            <a:spLocks noChangeArrowheads="1"/>
          </p:cNvSpPr>
          <p:nvPr/>
        </p:nvSpPr>
        <p:spPr bwMode="auto">
          <a:xfrm>
            <a:off x="2358612" y="894157"/>
            <a:ext cx="35270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n-US" altLang="zh-CN" sz="1600" b="1"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PAAS</a:t>
            </a:r>
            <a:r>
              <a:rPr lang="zh-CN" altLang="en-US" sz="1600" b="1"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平台 和 </a:t>
            </a:r>
            <a:r>
              <a:rPr lang="en-US" altLang="zh-CN" sz="1600" b="1"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API</a:t>
            </a:r>
            <a:r>
              <a:rPr lang="zh-CN" altLang="en-US" sz="1600" b="1"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网关</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1475439"/>
            <a:ext cx="3744416" cy="1662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1"/>
          <p:cNvSpPr txBox="1">
            <a:spLocks noChangeArrowheads="1"/>
          </p:cNvSpPr>
          <p:nvPr/>
        </p:nvSpPr>
        <p:spPr bwMode="auto">
          <a:xfrm>
            <a:off x="1763688" y="1723492"/>
            <a:ext cx="1207742" cy="338554"/>
          </a:xfrm>
          <a:prstGeom prst="rect">
            <a:avLst/>
          </a:prstGeom>
          <a:solidFill>
            <a:srgbClr val="0E647C">
              <a:alpha val="80000"/>
            </a:srgbClr>
          </a:solidFill>
          <a:ln>
            <a:noFill/>
          </a:ln>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主机管理</a:t>
            </a:r>
          </a:p>
        </p:txBody>
      </p:sp>
      <p:pic>
        <p:nvPicPr>
          <p:cNvPr id="1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98040" y="1475439"/>
            <a:ext cx="3746367" cy="1680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
          <p:cNvSpPr txBox="1">
            <a:spLocks noChangeArrowheads="1"/>
          </p:cNvSpPr>
          <p:nvPr/>
        </p:nvSpPr>
        <p:spPr bwMode="auto">
          <a:xfrm>
            <a:off x="6225979" y="1723492"/>
            <a:ext cx="1207742" cy="338554"/>
          </a:xfrm>
          <a:prstGeom prst="rect">
            <a:avLst/>
          </a:prstGeom>
          <a:solidFill>
            <a:srgbClr val="0E647C">
              <a:alpha val="80000"/>
            </a:srgbClr>
          </a:solidFill>
          <a:ln>
            <a:noFill/>
          </a:ln>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应用管理</a:t>
            </a:r>
          </a:p>
        </p:txBody>
      </p:sp>
      <p:pic>
        <p:nvPicPr>
          <p:cNvPr id="14"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1" y="3304674"/>
            <a:ext cx="3744416" cy="1781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
          <p:cNvSpPr txBox="1">
            <a:spLocks noChangeArrowheads="1"/>
          </p:cNvSpPr>
          <p:nvPr/>
        </p:nvSpPr>
        <p:spPr bwMode="auto">
          <a:xfrm>
            <a:off x="1763688" y="3525278"/>
            <a:ext cx="1207742" cy="338554"/>
          </a:xfrm>
          <a:prstGeom prst="rect">
            <a:avLst/>
          </a:prstGeom>
          <a:solidFill>
            <a:srgbClr val="0E647C">
              <a:alpha val="80000"/>
            </a:srgbClr>
          </a:solidFill>
          <a:ln>
            <a:noFill/>
          </a:ln>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FontTx/>
              <a:buNone/>
            </a:pPr>
            <a:r>
              <a:rPr lang="en-US" altLang="zh-CN" sz="1600" dirty="0">
                <a:solidFill>
                  <a:schemeClr val="bg1"/>
                </a:solidFill>
                <a:latin typeface="微软雅黑" panose="020B0503020204020204" pitchFamily="34" charset="-122"/>
                <a:ea typeface="微软雅黑" panose="020B0503020204020204" pitchFamily="34" charset="-122"/>
              </a:rPr>
              <a:t>API</a:t>
            </a:r>
            <a:r>
              <a:rPr lang="zh-CN" altLang="en-US" sz="1600" dirty="0">
                <a:solidFill>
                  <a:schemeClr val="bg1"/>
                </a:solidFill>
                <a:latin typeface="微软雅黑" panose="020B0503020204020204" pitchFamily="34" charset="-122"/>
                <a:ea typeface="微软雅黑" panose="020B0503020204020204" pitchFamily="34" charset="-122"/>
              </a:rPr>
              <a:t>管理</a:t>
            </a:r>
          </a:p>
        </p:txBody>
      </p:sp>
      <p:pic>
        <p:nvPicPr>
          <p:cNvPr id="16"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95584" y="3302390"/>
            <a:ext cx="3748823" cy="1740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
          <p:cNvSpPr txBox="1">
            <a:spLocks noChangeArrowheads="1"/>
          </p:cNvSpPr>
          <p:nvPr/>
        </p:nvSpPr>
        <p:spPr bwMode="auto">
          <a:xfrm>
            <a:off x="6223447" y="3525278"/>
            <a:ext cx="1207742" cy="338554"/>
          </a:xfrm>
          <a:prstGeom prst="rect">
            <a:avLst/>
          </a:prstGeom>
          <a:solidFill>
            <a:srgbClr val="0E647C">
              <a:alpha val="80000"/>
            </a:srgbClr>
          </a:solidFill>
          <a:ln>
            <a:noFill/>
          </a:ln>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监控报警</a:t>
            </a:r>
          </a:p>
        </p:txBody>
      </p:sp>
      <p:pic>
        <p:nvPicPr>
          <p:cNvPr id="18" name="图片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spTree>
    <p:extLst>
      <p:ext uri="{BB962C8B-B14F-4D97-AF65-F5344CB8AC3E}">
        <p14:creationId xmlns:p14="http://schemas.microsoft.com/office/powerpoint/2010/main" val="1700336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微</a:t>
            </a:r>
            <a:r>
              <a:rPr lang="zh-CN" altLang="en-US" dirty="0"/>
              <a:t>服务平台</a:t>
            </a:r>
          </a:p>
        </p:txBody>
      </p:sp>
      <p:sp>
        <p:nvSpPr>
          <p:cNvPr id="39" name="TextBox 49"/>
          <p:cNvSpPr txBox="1"/>
          <p:nvPr/>
        </p:nvSpPr>
        <p:spPr>
          <a:xfrm>
            <a:off x="251520" y="905923"/>
            <a:ext cx="4608512" cy="307777"/>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itchFamily="34" charset="-122"/>
                <a:ea typeface="微软雅黑" pitchFamily="34" charset="-122"/>
              </a:defRPr>
            </a:lvl1pPr>
          </a:lstStyle>
          <a:p>
            <a:pPr algn="l"/>
            <a:r>
              <a:rPr lang="zh-CN" altLang="en-US" dirty="0" smtClean="0">
                <a:solidFill>
                  <a:schemeClr val="tx1">
                    <a:lumMod val="65000"/>
                    <a:lumOff val="35000"/>
                  </a:schemeClr>
                </a:solidFill>
              </a:rPr>
              <a:t>六、平台界面截图</a:t>
            </a:r>
            <a:r>
              <a:rPr lang="en-US" altLang="zh-CN" dirty="0" smtClean="0">
                <a:solidFill>
                  <a:schemeClr val="tx1">
                    <a:lumMod val="65000"/>
                    <a:lumOff val="35000"/>
                  </a:schemeClr>
                </a:solidFill>
              </a:rPr>
              <a:t>——</a:t>
            </a:r>
            <a:endParaRPr lang="zh-CN" altLang="zh-CN" dirty="0">
              <a:solidFill>
                <a:schemeClr val="tx1">
                  <a:lumMod val="65000"/>
                  <a:lumOff val="35000"/>
                </a:schemeClr>
              </a:solidFill>
            </a:endParaRPr>
          </a:p>
        </p:txBody>
      </p:sp>
      <p:sp>
        <p:nvSpPr>
          <p:cNvPr id="8" name="文本框 7"/>
          <p:cNvSpPr>
            <a:spLocks noChangeArrowheads="1"/>
          </p:cNvSpPr>
          <p:nvPr/>
        </p:nvSpPr>
        <p:spPr bwMode="auto">
          <a:xfrm>
            <a:off x="2262122" y="880301"/>
            <a:ext cx="35270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zh-CN" altLang="en-US" sz="1600" b="1"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监控平台</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8" name="图片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953" y="1315332"/>
            <a:ext cx="4015245" cy="1760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
          <p:cNvSpPr txBox="1">
            <a:spLocks noChangeArrowheads="1"/>
          </p:cNvSpPr>
          <p:nvPr/>
        </p:nvSpPr>
        <p:spPr bwMode="auto">
          <a:xfrm>
            <a:off x="1715760" y="1545681"/>
            <a:ext cx="1092724" cy="338554"/>
          </a:xfrm>
          <a:prstGeom prst="rect">
            <a:avLst/>
          </a:prstGeom>
          <a:solidFill>
            <a:srgbClr val="0E647C">
              <a:alpha val="80000"/>
            </a:srgbClr>
          </a:solidFill>
          <a:ln>
            <a:noFill/>
          </a:ln>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主机监控</a:t>
            </a:r>
          </a:p>
        </p:txBody>
      </p:sp>
      <p:pic>
        <p:nvPicPr>
          <p:cNvPr id="20" name="图片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6016" y="1317118"/>
            <a:ext cx="4143394" cy="175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1"/>
          <p:cNvSpPr txBox="1">
            <a:spLocks noChangeArrowheads="1"/>
          </p:cNvSpPr>
          <p:nvPr/>
        </p:nvSpPr>
        <p:spPr bwMode="auto">
          <a:xfrm>
            <a:off x="6787713" y="1545681"/>
            <a:ext cx="1092724" cy="338554"/>
          </a:xfrm>
          <a:prstGeom prst="rect">
            <a:avLst/>
          </a:prstGeom>
          <a:solidFill>
            <a:srgbClr val="0E647C">
              <a:alpha val="80000"/>
            </a:srgbClr>
          </a:solidFill>
          <a:ln>
            <a:noFill/>
          </a:ln>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并发监控</a:t>
            </a:r>
          </a:p>
        </p:txBody>
      </p:sp>
      <p:pic>
        <p:nvPicPr>
          <p:cNvPr id="22" name="图片 3"/>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5954" y="3228019"/>
            <a:ext cx="4015245" cy="175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
          <p:cNvSpPr txBox="1">
            <a:spLocks noChangeArrowheads="1"/>
          </p:cNvSpPr>
          <p:nvPr/>
        </p:nvSpPr>
        <p:spPr bwMode="auto">
          <a:xfrm>
            <a:off x="1715760" y="3420974"/>
            <a:ext cx="1092724" cy="338554"/>
          </a:xfrm>
          <a:prstGeom prst="rect">
            <a:avLst/>
          </a:prstGeom>
          <a:solidFill>
            <a:srgbClr val="0E647C">
              <a:alpha val="80000"/>
            </a:srgbClr>
          </a:solidFill>
          <a:ln>
            <a:noFill/>
          </a:ln>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性能监控</a:t>
            </a:r>
          </a:p>
        </p:txBody>
      </p:sp>
      <p:pic>
        <p:nvPicPr>
          <p:cNvPr id="24" name="图片 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16016" y="3228019"/>
            <a:ext cx="4143394" cy="1747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
          <p:cNvSpPr txBox="1">
            <a:spLocks noChangeArrowheads="1"/>
          </p:cNvSpPr>
          <p:nvPr/>
        </p:nvSpPr>
        <p:spPr bwMode="auto">
          <a:xfrm>
            <a:off x="6810409" y="3420974"/>
            <a:ext cx="1092724" cy="338554"/>
          </a:xfrm>
          <a:prstGeom prst="rect">
            <a:avLst/>
          </a:prstGeom>
          <a:solidFill>
            <a:srgbClr val="0E647C">
              <a:alpha val="80000"/>
            </a:srgbClr>
          </a:solidFill>
          <a:ln>
            <a:noFill/>
          </a:ln>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FontTx/>
              <a:buNone/>
            </a:pPr>
            <a:r>
              <a:rPr lang="zh-CN" altLang="en-US" sz="1600" dirty="0">
                <a:solidFill>
                  <a:schemeClr val="bg1"/>
                </a:solidFill>
                <a:latin typeface="微软雅黑" panose="020B0503020204020204" pitchFamily="34" charset="-122"/>
                <a:ea typeface="微软雅黑" panose="020B0503020204020204" pitchFamily="34" charset="-122"/>
              </a:rPr>
              <a:t>性能监控</a:t>
            </a:r>
          </a:p>
        </p:txBody>
      </p:sp>
      <p:pic>
        <p:nvPicPr>
          <p:cNvPr id="14" name="图片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075" y="68759"/>
            <a:ext cx="473025" cy="473025"/>
          </a:xfrm>
          <a:prstGeom prst="rect">
            <a:avLst/>
          </a:prstGeom>
        </p:spPr>
      </p:pic>
    </p:spTree>
    <p:extLst>
      <p:ext uri="{BB962C8B-B14F-4D97-AF65-F5344CB8AC3E}">
        <p14:creationId xmlns:p14="http://schemas.microsoft.com/office/powerpoint/2010/main" val="38116134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498"/>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82008"/>
            <a:ext cx="9144000" cy="1636776"/>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310128"/>
            <a:ext cx="9144000" cy="1833372"/>
          </a:xfrm>
          <a:prstGeom prst="rect">
            <a:avLst/>
          </a:prstGeom>
        </p:spPr>
      </p:pic>
      <p:sp>
        <p:nvSpPr>
          <p:cNvPr id="13" name="TextBox 7"/>
          <p:cNvSpPr>
            <a:spLocks noChangeArrowheads="1"/>
          </p:cNvSpPr>
          <p:nvPr/>
        </p:nvSpPr>
        <p:spPr bwMode="auto">
          <a:xfrm>
            <a:off x="2087724" y="1895723"/>
            <a:ext cx="4968552"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4500" b="1" dirty="0" smtClean="0">
                <a:solidFill>
                  <a:schemeClr val="bg1"/>
                </a:solidFill>
                <a:latin typeface="微软雅黑" pitchFamily="34" charset="-122"/>
                <a:ea typeface="微软雅黑" pitchFamily="34" charset="-122"/>
                <a:sym typeface="微软雅黑" pitchFamily="34" charset="-122"/>
              </a:rPr>
              <a:t>演示完毕 感谢聆听</a:t>
            </a:r>
            <a:endParaRPr lang="en-US" altLang="zh-CN" sz="4500" b="1" dirty="0" smtClean="0">
              <a:solidFill>
                <a:schemeClr val="bg1"/>
              </a:solidFill>
              <a:latin typeface="微软雅黑" pitchFamily="34" charset="-122"/>
              <a:ea typeface="微软雅黑" pitchFamily="34" charset="-122"/>
              <a:sym typeface="微软雅黑" pitchFamily="34" charset="-122"/>
            </a:endParaRPr>
          </a:p>
        </p:txBody>
      </p:sp>
      <p:sp>
        <p:nvSpPr>
          <p:cNvPr id="16" name="矩形 15"/>
          <p:cNvSpPr/>
          <p:nvPr/>
        </p:nvSpPr>
        <p:spPr>
          <a:xfrm>
            <a:off x="0" y="3300784"/>
            <a:ext cx="9144000" cy="3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0" y="3300784"/>
            <a:ext cx="3819668"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片 33"/>
          <p:cNvPicPr>
            <a:picLocks noChangeAspect="1"/>
          </p:cNvPicPr>
          <p:nvPr/>
        </p:nvPicPr>
        <p:blipFill rotWithShape="1">
          <a:blip r:embed="rId6" cstate="print">
            <a:extLst>
              <a:ext uri="{28A0092B-C50C-407E-A947-70E740481C1C}">
                <a14:useLocalDpi xmlns:a14="http://schemas.microsoft.com/office/drawing/2010/main" val="0"/>
              </a:ext>
            </a:extLst>
          </a:blip>
          <a:srcRect t="26201" r="2488" b="30400"/>
          <a:stretch/>
        </p:blipFill>
        <p:spPr>
          <a:xfrm>
            <a:off x="94438" y="123478"/>
            <a:ext cx="1902752" cy="598752"/>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4038759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bwMode="auto">
          <a:xfrm>
            <a:off x="606008" y="123478"/>
            <a:ext cx="2741856" cy="277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pPr algn="l"/>
            <a:r>
              <a:rPr lang="zh-CN" altLang="en-US" sz="1600" dirty="0" smtClean="0">
                <a:solidFill>
                  <a:schemeClr val="bg1"/>
                </a:solidFill>
                <a:latin typeface="微软雅黑" panose="020B0503020204020204" pitchFamily="34" charset="-122"/>
                <a:ea typeface="微软雅黑" panose="020B0503020204020204" pitchFamily="34" charset="-122"/>
              </a:rPr>
              <a:t>单体应用</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 name="TextBox 49"/>
          <p:cNvSpPr txBox="1"/>
          <p:nvPr/>
        </p:nvSpPr>
        <p:spPr>
          <a:xfrm>
            <a:off x="616798" y="1044957"/>
            <a:ext cx="2731066" cy="307777"/>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itchFamily="34" charset="-122"/>
                <a:ea typeface="微软雅黑" pitchFamily="34" charset="-122"/>
              </a:defRPr>
            </a:lvl1pPr>
          </a:lstStyle>
          <a:p>
            <a:pPr algn="l"/>
            <a:r>
              <a:rPr lang="zh-CN" altLang="en-US" dirty="0" smtClean="0">
                <a:solidFill>
                  <a:schemeClr val="tx1">
                    <a:lumMod val="65000"/>
                    <a:lumOff val="35000"/>
                  </a:schemeClr>
                </a:solidFill>
              </a:rPr>
              <a:t>二、单体应用的优缺点</a:t>
            </a:r>
            <a:endParaRPr lang="zh-CN" altLang="en-US" dirty="0">
              <a:solidFill>
                <a:schemeClr val="tx1">
                  <a:lumMod val="65000"/>
                  <a:lumOff val="35000"/>
                </a:schemeClr>
              </a:solidFill>
            </a:endParaRPr>
          </a:p>
        </p:txBody>
      </p:sp>
      <p:grpSp>
        <p:nvGrpSpPr>
          <p:cNvPr id="5" name="组合 4"/>
          <p:cNvGrpSpPr/>
          <p:nvPr/>
        </p:nvGrpSpPr>
        <p:grpSpPr>
          <a:xfrm>
            <a:off x="507972" y="3710334"/>
            <a:ext cx="3503612" cy="1309688"/>
            <a:chOff x="1042988" y="2273002"/>
            <a:chExt cx="3503612" cy="1309688"/>
          </a:xfrm>
          <a:solidFill>
            <a:srgbClr val="2DB2A4"/>
          </a:solidFill>
        </p:grpSpPr>
        <p:sp>
          <p:nvSpPr>
            <p:cNvPr id="6" name="Freeform 7"/>
            <p:cNvSpPr>
              <a:spLocks/>
            </p:cNvSpPr>
            <p:nvPr/>
          </p:nvSpPr>
          <p:spPr bwMode="auto">
            <a:xfrm>
              <a:off x="1042988" y="2273002"/>
              <a:ext cx="3503612" cy="1309688"/>
            </a:xfrm>
            <a:custGeom>
              <a:avLst/>
              <a:gdLst>
                <a:gd name="T0" fmla="*/ 987 w 9385"/>
                <a:gd name="T1" fmla="*/ 1974 h 3491"/>
                <a:gd name="T2" fmla="*/ 6935 w 9385"/>
                <a:gd name="T3" fmla="*/ 1974 h 3491"/>
                <a:gd name="T4" fmla="*/ 9212 w 9385"/>
                <a:gd name="T5" fmla="*/ 3194 h 3491"/>
                <a:gd name="T6" fmla="*/ 9385 w 9385"/>
                <a:gd name="T7" fmla="*/ 3491 h 3491"/>
                <a:gd name="T8" fmla="*/ 9385 w 9385"/>
                <a:gd name="T9" fmla="*/ 2623 h 3491"/>
                <a:gd name="T10" fmla="*/ 6386 w 9385"/>
                <a:gd name="T11" fmla="*/ 0 h 3491"/>
                <a:gd name="T12" fmla="*/ 987 w 9385"/>
                <a:gd name="T13" fmla="*/ 0 h 3491"/>
                <a:gd name="T14" fmla="*/ 0 w 9385"/>
                <a:gd name="T15" fmla="*/ 987 h 3491"/>
                <a:gd name="T16" fmla="*/ 0 w 9385"/>
                <a:gd name="T17" fmla="*/ 987 h 3491"/>
                <a:gd name="T18" fmla="*/ 987 w 9385"/>
                <a:gd name="T19" fmla="*/ 1974 h 3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5" h="3491">
                  <a:moveTo>
                    <a:pt x="987" y="1974"/>
                  </a:moveTo>
                  <a:lnTo>
                    <a:pt x="6935" y="1974"/>
                  </a:lnTo>
                  <a:cubicBezTo>
                    <a:pt x="8046" y="1974"/>
                    <a:pt x="8807" y="2498"/>
                    <a:pt x="9212" y="3194"/>
                  </a:cubicBezTo>
                  <a:lnTo>
                    <a:pt x="9385" y="3491"/>
                  </a:lnTo>
                  <a:lnTo>
                    <a:pt x="9385" y="2623"/>
                  </a:lnTo>
                  <a:cubicBezTo>
                    <a:pt x="9385" y="1089"/>
                    <a:pt x="8339" y="0"/>
                    <a:pt x="6386" y="0"/>
                  </a:cubicBezTo>
                  <a:lnTo>
                    <a:pt x="987" y="0"/>
                  </a:lnTo>
                  <a:cubicBezTo>
                    <a:pt x="444" y="0"/>
                    <a:pt x="0" y="444"/>
                    <a:pt x="0" y="987"/>
                  </a:cubicBezTo>
                  <a:lnTo>
                    <a:pt x="0" y="987"/>
                  </a:lnTo>
                  <a:cubicBezTo>
                    <a:pt x="0" y="1530"/>
                    <a:pt x="444" y="1974"/>
                    <a:pt x="987" y="197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矩形 6"/>
            <p:cNvSpPr/>
            <p:nvPr/>
          </p:nvSpPr>
          <p:spPr>
            <a:xfrm>
              <a:off x="1151814" y="2393960"/>
              <a:ext cx="627095" cy="523220"/>
            </a:xfrm>
            <a:prstGeom prst="rect">
              <a:avLst/>
            </a:prstGeom>
            <a:grpFill/>
          </p:spPr>
          <p:txBody>
            <a:bodyPr wrap="none">
              <a:spAutoFit/>
            </a:bodyPr>
            <a:lstStyle/>
            <a:p>
              <a:r>
                <a:rPr lang="en-US" altLang="zh-CN" sz="2800" b="1" dirty="0" smtClean="0">
                  <a:solidFill>
                    <a:schemeClr val="bg1"/>
                  </a:solidFill>
                  <a:latin typeface="微软雅黑" pitchFamily="34" charset="-122"/>
                  <a:ea typeface="微软雅黑" pitchFamily="34" charset="-122"/>
                </a:rPr>
                <a:t>01</a:t>
              </a:r>
              <a:endParaRPr lang="zh-CN" altLang="en-US" sz="2800" b="1" dirty="0">
                <a:solidFill>
                  <a:schemeClr val="bg1"/>
                </a:solidFill>
                <a:latin typeface="微软雅黑" pitchFamily="34" charset="-122"/>
                <a:ea typeface="微软雅黑" pitchFamily="34" charset="-122"/>
              </a:endParaRPr>
            </a:p>
          </p:txBody>
        </p:sp>
        <p:sp>
          <p:nvSpPr>
            <p:cNvPr id="8" name="TextBox 53"/>
            <p:cNvSpPr txBox="1"/>
            <p:nvPr/>
          </p:nvSpPr>
          <p:spPr>
            <a:xfrm>
              <a:off x="1954106" y="2504003"/>
              <a:ext cx="2088231" cy="276999"/>
            </a:xfrm>
            <a:prstGeom prst="rect">
              <a:avLst/>
            </a:prstGeom>
            <a:grpFill/>
          </p:spPr>
          <p:txBody>
            <a:bodyPr wrap="square" rtlCol="0">
              <a:spAutoFit/>
            </a:bodyPr>
            <a:lstStyle/>
            <a:p>
              <a:pPr algn="just"/>
              <a:r>
                <a:rPr lang="zh-CN" altLang="en-US" sz="1200" dirty="0">
                  <a:solidFill>
                    <a:schemeClr val="bg1"/>
                  </a:solidFill>
                  <a:latin typeface="微软雅黑" pitchFamily="34" charset="-122"/>
                  <a:ea typeface="微软雅黑" pitchFamily="34" charset="-122"/>
                </a:rPr>
                <a:t>部署简单</a:t>
              </a:r>
              <a:r>
                <a:rPr lang="zh-CN" altLang="en-US" sz="1200" dirty="0" smtClean="0">
                  <a:solidFill>
                    <a:schemeClr val="bg1"/>
                  </a:solidFill>
                  <a:latin typeface="微软雅黑" pitchFamily="34" charset="-122"/>
                  <a:ea typeface="微软雅黑" pitchFamily="34" charset="-122"/>
                </a:rPr>
                <a:t>。</a:t>
              </a:r>
              <a:endParaRPr lang="en-US" altLang="zh-CN" sz="1200" dirty="0">
                <a:solidFill>
                  <a:schemeClr val="bg1"/>
                </a:solidFill>
                <a:latin typeface="微软雅黑" pitchFamily="34" charset="-122"/>
                <a:ea typeface="微软雅黑" pitchFamily="34" charset="-122"/>
              </a:endParaRPr>
            </a:p>
          </p:txBody>
        </p:sp>
      </p:grpSp>
      <p:grpSp>
        <p:nvGrpSpPr>
          <p:cNvPr id="9" name="组合 8"/>
          <p:cNvGrpSpPr/>
          <p:nvPr/>
        </p:nvGrpSpPr>
        <p:grpSpPr>
          <a:xfrm flipH="1">
            <a:off x="4800766" y="3677867"/>
            <a:ext cx="4005263" cy="1309688"/>
            <a:chOff x="893937" y="3331865"/>
            <a:chExt cx="3652663" cy="1309688"/>
          </a:xfrm>
        </p:grpSpPr>
        <p:sp>
          <p:nvSpPr>
            <p:cNvPr id="10" name="Freeform 8"/>
            <p:cNvSpPr>
              <a:spLocks/>
            </p:cNvSpPr>
            <p:nvPr/>
          </p:nvSpPr>
          <p:spPr bwMode="auto">
            <a:xfrm>
              <a:off x="1042988" y="3331865"/>
              <a:ext cx="3503612" cy="1309688"/>
            </a:xfrm>
            <a:custGeom>
              <a:avLst/>
              <a:gdLst>
                <a:gd name="T0" fmla="*/ 987 w 9385"/>
                <a:gd name="T1" fmla="*/ 1973 h 3491"/>
                <a:gd name="T2" fmla="*/ 6935 w 9385"/>
                <a:gd name="T3" fmla="*/ 1973 h 3491"/>
                <a:gd name="T4" fmla="*/ 9212 w 9385"/>
                <a:gd name="T5" fmla="*/ 3193 h 3491"/>
                <a:gd name="T6" fmla="*/ 9385 w 9385"/>
                <a:gd name="T7" fmla="*/ 3491 h 3491"/>
                <a:gd name="T8" fmla="*/ 9385 w 9385"/>
                <a:gd name="T9" fmla="*/ 2623 h 3491"/>
                <a:gd name="T10" fmla="*/ 6386 w 9385"/>
                <a:gd name="T11" fmla="*/ 0 h 3491"/>
                <a:gd name="T12" fmla="*/ 987 w 9385"/>
                <a:gd name="T13" fmla="*/ 0 h 3491"/>
                <a:gd name="T14" fmla="*/ 0 w 9385"/>
                <a:gd name="T15" fmla="*/ 986 h 3491"/>
                <a:gd name="T16" fmla="*/ 0 w 9385"/>
                <a:gd name="T17" fmla="*/ 986 h 3491"/>
                <a:gd name="T18" fmla="*/ 987 w 9385"/>
                <a:gd name="T19" fmla="*/ 1973 h 3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5" h="3491">
                  <a:moveTo>
                    <a:pt x="987" y="1973"/>
                  </a:moveTo>
                  <a:lnTo>
                    <a:pt x="6935" y="1973"/>
                  </a:lnTo>
                  <a:cubicBezTo>
                    <a:pt x="8046" y="1973"/>
                    <a:pt x="8807" y="2497"/>
                    <a:pt x="9212" y="3193"/>
                  </a:cubicBezTo>
                  <a:lnTo>
                    <a:pt x="9385" y="3491"/>
                  </a:lnTo>
                  <a:lnTo>
                    <a:pt x="9385" y="2623"/>
                  </a:lnTo>
                  <a:cubicBezTo>
                    <a:pt x="9385" y="1089"/>
                    <a:pt x="8339" y="0"/>
                    <a:pt x="6386" y="0"/>
                  </a:cubicBezTo>
                  <a:lnTo>
                    <a:pt x="987" y="0"/>
                  </a:lnTo>
                  <a:cubicBezTo>
                    <a:pt x="444" y="0"/>
                    <a:pt x="0" y="444"/>
                    <a:pt x="0" y="986"/>
                  </a:cubicBezTo>
                  <a:lnTo>
                    <a:pt x="0" y="986"/>
                  </a:lnTo>
                  <a:cubicBezTo>
                    <a:pt x="0" y="1529"/>
                    <a:pt x="444" y="1973"/>
                    <a:pt x="987" y="197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TextBox 57"/>
            <p:cNvSpPr txBox="1"/>
            <p:nvPr/>
          </p:nvSpPr>
          <p:spPr>
            <a:xfrm>
              <a:off x="893937" y="3562866"/>
              <a:ext cx="2088231" cy="276999"/>
            </a:xfrm>
            <a:prstGeom prst="rect">
              <a:avLst/>
            </a:prstGeom>
            <a:noFill/>
          </p:spPr>
          <p:txBody>
            <a:bodyPr wrap="square" rtlCol="0">
              <a:spAutoFit/>
            </a:bodyPr>
            <a:lstStyle>
              <a:defPPr>
                <a:defRPr lang="zh-CN"/>
              </a:defPPr>
              <a:lvl1pPr algn="just">
                <a:defRPr sz="900">
                  <a:solidFill>
                    <a:schemeClr val="bg1"/>
                  </a:solidFill>
                  <a:latin typeface="微软雅黑" pitchFamily="34" charset="-122"/>
                  <a:ea typeface="微软雅黑" pitchFamily="34" charset="-122"/>
                </a:defRPr>
              </a:lvl1pPr>
            </a:lstStyle>
            <a:p>
              <a:r>
                <a:rPr lang="zh-CN" altLang="en-US" sz="1200" dirty="0"/>
                <a:t>开发效率“高”，上手容易</a:t>
              </a:r>
              <a:r>
                <a:rPr lang="zh-CN" altLang="en-US" sz="1200" dirty="0" smtClean="0"/>
                <a:t>。</a:t>
              </a:r>
              <a:endParaRPr lang="en-US" altLang="zh-CN" sz="1200" dirty="0"/>
            </a:p>
          </p:txBody>
        </p:sp>
        <p:sp>
          <p:nvSpPr>
            <p:cNvPr id="12" name="矩形 11"/>
            <p:cNvSpPr/>
            <p:nvPr/>
          </p:nvSpPr>
          <p:spPr>
            <a:xfrm>
              <a:off x="3360282" y="3449561"/>
              <a:ext cx="627095" cy="523220"/>
            </a:xfrm>
            <a:prstGeom prst="rect">
              <a:avLst/>
            </a:prstGeom>
          </p:spPr>
          <p:txBody>
            <a:bodyPr wrap="none">
              <a:spAutoFit/>
            </a:bodyPr>
            <a:lstStyle/>
            <a:p>
              <a:r>
                <a:rPr lang="en-US" altLang="zh-CN" sz="2800" b="1" dirty="0">
                  <a:solidFill>
                    <a:schemeClr val="bg1"/>
                  </a:solidFill>
                  <a:latin typeface="微软雅黑" pitchFamily="34" charset="-122"/>
                  <a:ea typeface="微软雅黑" pitchFamily="34" charset="-122"/>
                </a:rPr>
                <a:t>02</a:t>
              </a:r>
              <a:endParaRPr lang="zh-CN" altLang="en-US" sz="2800" b="1" dirty="0">
                <a:solidFill>
                  <a:schemeClr val="bg1"/>
                </a:solidFill>
                <a:latin typeface="微软雅黑" pitchFamily="34" charset="-122"/>
                <a:ea typeface="微软雅黑" pitchFamily="34" charset="-122"/>
              </a:endParaRPr>
            </a:p>
          </p:txBody>
        </p:sp>
      </p:grpSp>
      <p:sp>
        <p:nvSpPr>
          <p:cNvPr id="13" name="文本框 12"/>
          <p:cNvSpPr txBox="1"/>
          <p:nvPr/>
        </p:nvSpPr>
        <p:spPr>
          <a:xfrm>
            <a:off x="4156943" y="3831292"/>
            <a:ext cx="617158" cy="553998"/>
          </a:xfrm>
          <a:prstGeom prst="rect">
            <a:avLst/>
          </a:prstGeom>
          <a:noFill/>
        </p:spPr>
        <p:txBody>
          <a:bodyPr wrap="square" lIns="0" tIns="0" rIns="0" bIns="0" rtlCol="0">
            <a:spAutoFit/>
          </a:bodyPr>
          <a:lstStyle/>
          <a:p>
            <a:r>
              <a:rPr lang="zh-CN" altLang="en-US" sz="3600" b="1" dirty="0" smtClean="0">
                <a:solidFill>
                  <a:schemeClr val="bg1">
                    <a:lumMod val="65000"/>
                  </a:schemeClr>
                </a:solidFill>
                <a:latin typeface="微软雅黑" pitchFamily="34" charset="-122"/>
                <a:ea typeface="微软雅黑" pitchFamily="34" charset="-122"/>
              </a:rPr>
              <a:t>优</a:t>
            </a:r>
          </a:p>
        </p:txBody>
      </p:sp>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725" y="99864"/>
            <a:ext cx="459222" cy="459222"/>
          </a:xfrm>
          <a:prstGeom prst="rect">
            <a:avLst/>
          </a:prstGeom>
        </p:spPr>
      </p:pic>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8674" y="699542"/>
            <a:ext cx="3646020" cy="2812343"/>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2867497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6008" y="123478"/>
            <a:ext cx="2741856" cy="277143"/>
          </a:xfrm>
        </p:spPr>
        <p:txBody>
          <a:bodyPr/>
          <a:lstStyle/>
          <a:p>
            <a:pPr algn="l"/>
            <a:r>
              <a:rPr lang="zh-CN" altLang="en-US" sz="1600" dirty="0" smtClean="0">
                <a:solidFill>
                  <a:schemeClr val="bg1"/>
                </a:solidFill>
                <a:latin typeface="微软雅黑" panose="020B0503020204020204" pitchFamily="34" charset="-122"/>
                <a:ea typeface="微软雅黑" panose="020B0503020204020204" pitchFamily="34" charset="-122"/>
              </a:rPr>
              <a:t>单体应用</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 name="TextBox 49"/>
          <p:cNvSpPr txBox="1"/>
          <p:nvPr/>
        </p:nvSpPr>
        <p:spPr>
          <a:xfrm>
            <a:off x="699413" y="1043111"/>
            <a:ext cx="3008728" cy="307777"/>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itchFamily="34" charset="-122"/>
                <a:ea typeface="微软雅黑" pitchFamily="34" charset="-122"/>
              </a:defRPr>
            </a:lvl1pPr>
          </a:lstStyle>
          <a:p>
            <a:pPr algn="l"/>
            <a:r>
              <a:rPr lang="zh-CN" altLang="en-US" dirty="0" smtClean="0">
                <a:solidFill>
                  <a:schemeClr val="tx1">
                    <a:lumMod val="65000"/>
                    <a:lumOff val="35000"/>
                  </a:schemeClr>
                </a:solidFill>
              </a:rPr>
              <a:t>二、单体应用的优缺点</a:t>
            </a:r>
            <a:endParaRPr lang="zh-CN" altLang="en-US" dirty="0">
              <a:solidFill>
                <a:schemeClr val="tx1">
                  <a:lumMod val="65000"/>
                  <a:lumOff val="35000"/>
                </a:schemeClr>
              </a:solidFill>
            </a:endParaRPr>
          </a:p>
        </p:txBody>
      </p:sp>
      <p:grpSp>
        <p:nvGrpSpPr>
          <p:cNvPr id="5" name="组合 4"/>
          <p:cNvGrpSpPr/>
          <p:nvPr/>
        </p:nvGrpSpPr>
        <p:grpSpPr>
          <a:xfrm flipH="1">
            <a:off x="455038" y="1913408"/>
            <a:ext cx="3253103" cy="1162398"/>
            <a:chOff x="5812263" y="3009194"/>
            <a:chExt cx="3503612" cy="1309688"/>
          </a:xfrm>
          <a:solidFill>
            <a:srgbClr val="377A8E"/>
          </a:solidFill>
        </p:grpSpPr>
        <p:sp>
          <p:nvSpPr>
            <p:cNvPr id="6" name="Freeform 5"/>
            <p:cNvSpPr>
              <a:spLocks/>
            </p:cNvSpPr>
            <p:nvPr/>
          </p:nvSpPr>
          <p:spPr bwMode="auto">
            <a:xfrm>
              <a:off x="5812263" y="3009194"/>
              <a:ext cx="3503612" cy="1309688"/>
            </a:xfrm>
            <a:custGeom>
              <a:avLst/>
              <a:gdLst>
                <a:gd name="T0" fmla="*/ 8398 w 9385"/>
                <a:gd name="T1" fmla="*/ 1974 h 3491"/>
                <a:gd name="T2" fmla="*/ 2450 w 9385"/>
                <a:gd name="T3" fmla="*/ 1974 h 3491"/>
                <a:gd name="T4" fmla="*/ 173 w 9385"/>
                <a:gd name="T5" fmla="*/ 3194 h 3491"/>
                <a:gd name="T6" fmla="*/ 0 w 9385"/>
                <a:gd name="T7" fmla="*/ 3491 h 3491"/>
                <a:gd name="T8" fmla="*/ 0 w 9385"/>
                <a:gd name="T9" fmla="*/ 2623 h 3491"/>
                <a:gd name="T10" fmla="*/ 2999 w 9385"/>
                <a:gd name="T11" fmla="*/ 0 h 3491"/>
                <a:gd name="T12" fmla="*/ 8398 w 9385"/>
                <a:gd name="T13" fmla="*/ 0 h 3491"/>
                <a:gd name="T14" fmla="*/ 9385 w 9385"/>
                <a:gd name="T15" fmla="*/ 987 h 3491"/>
                <a:gd name="T16" fmla="*/ 9385 w 9385"/>
                <a:gd name="T17" fmla="*/ 987 h 3491"/>
                <a:gd name="T18" fmla="*/ 8398 w 9385"/>
                <a:gd name="T19" fmla="*/ 1974 h 3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5" h="3491">
                  <a:moveTo>
                    <a:pt x="8398" y="1974"/>
                  </a:moveTo>
                  <a:lnTo>
                    <a:pt x="2450" y="1974"/>
                  </a:lnTo>
                  <a:cubicBezTo>
                    <a:pt x="1339" y="1974"/>
                    <a:pt x="578" y="2498"/>
                    <a:pt x="173" y="3194"/>
                  </a:cubicBezTo>
                  <a:lnTo>
                    <a:pt x="0" y="3491"/>
                  </a:lnTo>
                  <a:lnTo>
                    <a:pt x="0" y="2623"/>
                  </a:lnTo>
                  <a:cubicBezTo>
                    <a:pt x="0" y="1089"/>
                    <a:pt x="1046" y="0"/>
                    <a:pt x="2999" y="0"/>
                  </a:cubicBezTo>
                  <a:lnTo>
                    <a:pt x="8398" y="0"/>
                  </a:lnTo>
                  <a:cubicBezTo>
                    <a:pt x="8941" y="0"/>
                    <a:pt x="9385" y="444"/>
                    <a:pt x="9385" y="987"/>
                  </a:cubicBezTo>
                  <a:lnTo>
                    <a:pt x="9385" y="987"/>
                  </a:lnTo>
                  <a:cubicBezTo>
                    <a:pt x="9385" y="1530"/>
                    <a:pt x="8941" y="1974"/>
                    <a:pt x="8398" y="197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TextBox 61"/>
            <p:cNvSpPr txBox="1"/>
            <p:nvPr/>
          </p:nvSpPr>
          <p:spPr>
            <a:xfrm>
              <a:off x="6956991" y="3055475"/>
              <a:ext cx="2088231" cy="646331"/>
            </a:xfrm>
            <a:prstGeom prst="rect">
              <a:avLst/>
            </a:prstGeom>
            <a:grpFill/>
          </p:spPr>
          <p:txBody>
            <a:bodyPr wrap="square" rtlCol="0">
              <a:spAutoFit/>
            </a:bodyPr>
            <a:lstStyle>
              <a:defPPr>
                <a:defRPr lang="zh-CN"/>
              </a:defPPr>
              <a:lvl1pPr algn="just">
                <a:defRPr sz="900">
                  <a:solidFill>
                    <a:schemeClr val="bg1"/>
                  </a:solidFill>
                  <a:latin typeface="微软雅黑" pitchFamily="34" charset="-122"/>
                  <a:ea typeface="微软雅黑" pitchFamily="34" charset="-122"/>
                </a:defRPr>
              </a:lvl1pPr>
            </a:lstStyle>
            <a:p>
              <a:r>
                <a:rPr lang="zh-CN" altLang="en-US" sz="1200" dirty="0" smtClean="0"/>
                <a:t>容易出现系统风险，一个非主要功能，导致整个系统不可用。</a:t>
              </a:r>
              <a:endParaRPr lang="en-US" altLang="zh-CN" sz="1200" dirty="0"/>
            </a:p>
          </p:txBody>
        </p:sp>
        <p:sp>
          <p:nvSpPr>
            <p:cNvPr id="8" name="矩形 7"/>
            <p:cNvSpPr/>
            <p:nvPr/>
          </p:nvSpPr>
          <p:spPr>
            <a:xfrm>
              <a:off x="6335770" y="3146602"/>
              <a:ext cx="627095" cy="523221"/>
            </a:xfrm>
            <a:prstGeom prst="rect">
              <a:avLst/>
            </a:prstGeom>
            <a:grpFill/>
          </p:spPr>
          <p:txBody>
            <a:bodyPr wrap="none">
              <a:spAutoFit/>
            </a:bodyPr>
            <a:lstStyle/>
            <a:p>
              <a:r>
                <a:rPr lang="en-US" altLang="zh-CN" sz="2800" b="1" dirty="0" smtClean="0">
                  <a:solidFill>
                    <a:schemeClr val="bg1"/>
                  </a:solidFill>
                  <a:latin typeface="微软雅黑" pitchFamily="34" charset="-122"/>
                  <a:ea typeface="微软雅黑" pitchFamily="34" charset="-122"/>
                </a:rPr>
                <a:t>01</a:t>
              </a:r>
              <a:endParaRPr lang="zh-CN" altLang="en-US" sz="2800" b="1" dirty="0">
                <a:solidFill>
                  <a:schemeClr val="bg1"/>
                </a:solidFill>
                <a:latin typeface="微软雅黑" pitchFamily="34" charset="-122"/>
                <a:ea typeface="微软雅黑" pitchFamily="34" charset="-122"/>
              </a:endParaRPr>
            </a:p>
          </p:txBody>
        </p:sp>
      </p:grpSp>
      <p:grpSp>
        <p:nvGrpSpPr>
          <p:cNvPr id="9" name="组合 8"/>
          <p:cNvGrpSpPr/>
          <p:nvPr/>
        </p:nvGrpSpPr>
        <p:grpSpPr>
          <a:xfrm flipH="1">
            <a:off x="458535" y="3075806"/>
            <a:ext cx="3249606" cy="1162398"/>
            <a:chOff x="4635500" y="2781002"/>
            <a:chExt cx="3503612" cy="1309688"/>
          </a:xfrm>
          <a:solidFill>
            <a:srgbClr val="377A8E"/>
          </a:solidFill>
        </p:grpSpPr>
        <p:sp>
          <p:nvSpPr>
            <p:cNvPr id="10" name="Freeform 6"/>
            <p:cNvSpPr>
              <a:spLocks/>
            </p:cNvSpPr>
            <p:nvPr/>
          </p:nvSpPr>
          <p:spPr bwMode="auto">
            <a:xfrm>
              <a:off x="4635500" y="2781002"/>
              <a:ext cx="3503612" cy="1309688"/>
            </a:xfrm>
            <a:custGeom>
              <a:avLst/>
              <a:gdLst>
                <a:gd name="T0" fmla="*/ 8398 w 9385"/>
                <a:gd name="T1" fmla="*/ 1973 h 3491"/>
                <a:gd name="T2" fmla="*/ 2450 w 9385"/>
                <a:gd name="T3" fmla="*/ 1973 h 3491"/>
                <a:gd name="T4" fmla="*/ 173 w 9385"/>
                <a:gd name="T5" fmla="*/ 3194 h 3491"/>
                <a:gd name="T6" fmla="*/ 0 w 9385"/>
                <a:gd name="T7" fmla="*/ 3491 h 3491"/>
                <a:gd name="T8" fmla="*/ 0 w 9385"/>
                <a:gd name="T9" fmla="*/ 2623 h 3491"/>
                <a:gd name="T10" fmla="*/ 2999 w 9385"/>
                <a:gd name="T11" fmla="*/ 0 h 3491"/>
                <a:gd name="T12" fmla="*/ 8398 w 9385"/>
                <a:gd name="T13" fmla="*/ 0 h 3491"/>
                <a:gd name="T14" fmla="*/ 9385 w 9385"/>
                <a:gd name="T15" fmla="*/ 987 h 3491"/>
                <a:gd name="T16" fmla="*/ 9385 w 9385"/>
                <a:gd name="T17" fmla="*/ 987 h 3491"/>
                <a:gd name="T18" fmla="*/ 8398 w 9385"/>
                <a:gd name="T19" fmla="*/ 1973 h 3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5" h="3491">
                  <a:moveTo>
                    <a:pt x="8398" y="1973"/>
                  </a:moveTo>
                  <a:lnTo>
                    <a:pt x="2450" y="1973"/>
                  </a:lnTo>
                  <a:cubicBezTo>
                    <a:pt x="1339" y="1973"/>
                    <a:pt x="578" y="2497"/>
                    <a:pt x="173" y="3194"/>
                  </a:cubicBezTo>
                  <a:lnTo>
                    <a:pt x="0" y="3491"/>
                  </a:lnTo>
                  <a:lnTo>
                    <a:pt x="0" y="2623"/>
                  </a:lnTo>
                  <a:cubicBezTo>
                    <a:pt x="0" y="1089"/>
                    <a:pt x="1046" y="0"/>
                    <a:pt x="2999" y="0"/>
                  </a:cubicBezTo>
                  <a:lnTo>
                    <a:pt x="8398" y="0"/>
                  </a:lnTo>
                  <a:cubicBezTo>
                    <a:pt x="8941" y="0"/>
                    <a:pt x="9385" y="444"/>
                    <a:pt x="9385" y="987"/>
                  </a:cubicBezTo>
                  <a:lnTo>
                    <a:pt x="9385" y="987"/>
                  </a:lnTo>
                  <a:cubicBezTo>
                    <a:pt x="9385" y="1529"/>
                    <a:pt x="8941" y="1973"/>
                    <a:pt x="8398" y="197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TextBox 65"/>
            <p:cNvSpPr txBox="1"/>
            <p:nvPr/>
          </p:nvSpPr>
          <p:spPr>
            <a:xfrm>
              <a:off x="5780227" y="2969175"/>
              <a:ext cx="2088231" cy="276999"/>
            </a:xfrm>
            <a:prstGeom prst="rect">
              <a:avLst/>
            </a:prstGeom>
            <a:grpFill/>
          </p:spPr>
          <p:txBody>
            <a:bodyPr wrap="square" rtlCol="0">
              <a:spAutoFit/>
            </a:bodyPr>
            <a:lstStyle>
              <a:defPPr>
                <a:defRPr lang="zh-CN"/>
              </a:defPPr>
              <a:lvl1pPr algn="just">
                <a:defRPr sz="900">
                  <a:solidFill>
                    <a:schemeClr val="bg1"/>
                  </a:solidFill>
                  <a:latin typeface="微软雅黑" pitchFamily="34" charset="-122"/>
                  <a:ea typeface="微软雅黑" pitchFamily="34" charset="-122"/>
                </a:defRPr>
              </a:lvl1pPr>
            </a:lstStyle>
            <a:p>
              <a:r>
                <a:rPr lang="zh-CN" altLang="en-US" sz="1200" dirty="0" smtClean="0"/>
                <a:t>相同功能需要重复开发。</a:t>
              </a:r>
              <a:endParaRPr lang="en-US" altLang="zh-CN" sz="1200" dirty="0"/>
            </a:p>
          </p:txBody>
        </p:sp>
        <p:sp>
          <p:nvSpPr>
            <p:cNvPr id="12" name="矩形 11"/>
            <p:cNvSpPr/>
            <p:nvPr/>
          </p:nvSpPr>
          <p:spPr>
            <a:xfrm>
              <a:off x="5159007" y="2899082"/>
              <a:ext cx="627095" cy="523220"/>
            </a:xfrm>
            <a:prstGeom prst="rect">
              <a:avLst/>
            </a:prstGeom>
            <a:grpFill/>
          </p:spPr>
          <p:txBody>
            <a:bodyPr wrap="none">
              <a:spAutoFit/>
            </a:bodyPr>
            <a:lstStyle/>
            <a:p>
              <a:r>
                <a:rPr lang="en-US" altLang="zh-CN" sz="2800" b="1" dirty="0" smtClean="0">
                  <a:solidFill>
                    <a:schemeClr val="bg1"/>
                  </a:solidFill>
                  <a:latin typeface="微软雅黑" pitchFamily="34" charset="-122"/>
                  <a:ea typeface="微软雅黑" pitchFamily="34" charset="-122"/>
                </a:rPr>
                <a:t>02</a:t>
              </a:r>
              <a:endParaRPr lang="zh-CN" altLang="en-US" sz="2800" b="1" dirty="0">
                <a:solidFill>
                  <a:schemeClr val="bg1"/>
                </a:solidFill>
                <a:latin typeface="微软雅黑" pitchFamily="34" charset="-122"/>
                <a:ea typeface="微软雅黑" pitchFamily="34" charset="-122"/>
              </a:endParaRPr>
            </a:p>
          </p:txBody>
        </p:sp>
      </p:grpSp>
      <p:grpSp>
        <p:nvGrpSpPr>
          <p:cNvPr id="13" name="组合 12"/>
          <p:cNvGrpSpPr/>
          <p:nvPr/>
        </p:nvGrpSpPr>
        <p:grpSpPr>
          <a:xfrm>
            <a:off x="4892548" y="1620531"/>
            <a:ext cx="3248868" cy="1162398"/>
            <a:chOff x="4635500" y="2781002"/>
            <a:chExt cx="3503612" cy="1309688"/>
          </a:xfrm>
          <a:solidFill>
            <a:srgbClr val="377A8E"/>
          </a:solidFill>
        </p:grpSpPr>
        <p:sp>
          <p:nvSpPr>
            <p:cNvPr id="14" name="Freeform 6"/>
            <p:cNvSpPr>
              <a:spLocks/>
            </p:cNvSpPr>
            <p:nvPr/>
          </p:nvSpPr>
          <p:spPr bwMode="auto">
            <a:xfrm>
              <a:off x="4635500" y="2781002"/>
              <a:ext cx="3503612" cy="1309688"/>
            </a:xfrm>
            <a:custGeom>
              <a:avLst/>
              <a:gdLst>
                <a:gd name="T0" fmla="*/ 8398 w 9385"/>
                <a:gd name="T1" fmla="*/ 1973 h 3491"/>
                <a:gd name="T2" fmla="*/ 2450 w 9385"/>
                <a:gd name="T3" fmla="*/ 1973 h 3491"/>
                <a:gd name="T4" fmla="*/ 173 w 9385"/>
                <a:gd name="T5" fmla="*/ 3194 h 3491"/>
                <a:gd name="T6" fmla="*/ 0 w 9385"/>
                <a:gd name="T7" fmla="*/ 3491 h 3491"/>
                <a:gd name="T8" fmla="*/ 0 w 9385"/>
                <a:gd name="T9" fmla="*/ 2623 h 3491"/>
                <a:gd name="T10" fmla="*/ 2999 w 9385"/>
                <a:gd name="T11" fmla="*/ 0 h 3491"/>
                <a:gd name="T12" fmla="*/ 8398 w 9385"/>
                <a:gd name="T13" fmla="*/ 0 h 3491"/>
                <a:gd name="T14" fmla="*/ 9385 w 9385"/>
                <a:gd name="T15" fmla="*/ 987 h 3491"/>
                <a:gd name="T16" fmla="*/ 9385 w 9385"/>
                <a:gd name="T17" fmla="*/ 987 h 3491"/>
                <a:gd name="T18" fmla="*/ 8398 w 9385"/>
                <a:gd name="T19" fmla="*/ 1973 h 3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5" h="3491">
                  <a:moveTo>
                    <a:pt x="8398" y="1973"/>
                  </a:moveTo>
                  <a:lnTo>
                    <a:pt x="2450" y="1973"/>
                  </a:lnTo>
                  <a:cubicBezTo>
                    <a:pt x="1339" y="1973"/>
                    <a:pt x="578" y="2497"/>
                    <a:pt x="173" y="3194"/>
                  </a:cubicBezTo>
                  <a:lnTo>
                    <a:pt x="0" y="3491"/>
                  </a:lnTo>
                  <a:lnTo>
                    <a:pt x="0" y="2623"/>
                  </a:lnTo>
                  <a:cubicBezTo>
                    <a:pt x="0" y="1089"/>
                    <a:pt x="1046" y="0"/>
                    <a:pt x="2999" y="0"/>
                  </a:cubicBezTo>
                  <a:lnTo>
                    <a:pt x="8398" y="0"/>
                  </a:lnTo>
                  <a:cubicBezTo>
                    <a:pt x="8941" y="0"/>
                    <a:pt x="9385" y="444"/>
                    <a:pt x="9385" y="987"/>
                  </a:cubicBezTo>
                  <a:lnTo>
                    <a:pt x="9385" y="987"/>
                  </a:lnTo>
                  <a:cubicBezTo>
                    <a:pt x="9385" y="1529"/>
                    <a:pt x="8941" y="1973"/>
                    <a:pt x="8398" y="197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TextBox 65"/>
            <p:cNvSpPr txBox="1"/>
            <p:nvPr/>
          </p:nvSpPr>
          <p:spPr>
            <a:xfrm>
              <a:off x="5752069" y="3016235"/>
              <a:ext cx="2088231" cy="276999"/>
            </a:xfrm>
            <a:prstGeom prst="rect">
              <a:avLst/>
            </a:prstGeom>
            <a:grpFill/>
          </p:spPr>
          <p:txBody>
            <a:bodyPr wrap="square" rtlCol="0">
              <a:spAutoFit/>
            </a:bodyPr>
            <a:lstStyle>
              <a:defPPr>
                <a:defRPr lang="zh-CN"/>
              </a:defPPr>
              <a:lvl1pPr algn="just">
                <a:defRPr sz="900">
                  <a:solidFill>
                    <a:schemeClr val="bg1"/>
                  </a:solidFill>
                  <a:latin typeface="微软雅黑" pitchFamily="34" charset="-122"/>
                  <a:ea typeface="微软雅黑" pitchFamily="34" charset="-122"/>
                </a:defRPr>
              </a:lvl1pPr>
            </a:lstStyle>
            <a:p>
              <a:r>
                <a:rPr lang="zh-CN" altLang="en-US" sz="1200" dirty="0" smtClean="0"/>
                <a:t>项目交付周期长。</a:t>
              </a:r>
              <a:endParaRPr lang="en-US" altLang="zh-CN" sz="1200" dirty="0"/>
            </a:p>
          </p:txBody>
        </p:sp>
        <p:sp>
          <p:nvSpPr>
            <p:cNvPr id="16" name="矩形 15"/>
            <p:cNvSpPr/>
            <p:nvPr/>
          </p:nvSpPr>
          <p:spPr>
            <a:xfrm>
              <a:off x="5159007" y="2899082"/>
              <a:ext cx="627095" cy="523220"/>
            </a:xfrm>
            <a:prstGeom prst="rect">
              <a:avLst/>
            </a:prstGeom>
            <a:grpFill/>
          </p:spPr>
          <p:txBody>
            <a:bodyPr wrap="none">
              <a:spAutoFit/>
            </a:bodyPr>
            <a:lstStyle/>
            <a:p>
              <a:r>
                <a:rPr lang="en-US" altLang="zh-CN" sz="2800" b="1" dirty="0" smtClean="0">
                  <a:solidFill>
                    <a:schemeClr val="bg1"/>
                  </a:solidFill>
                  <a:latin typeface="微软雅黑" pitchFamily="34" charset="-122"/>
                  <a:ea typeface="微软雅黑" pitchFamily="34" charset="-122"/>
                </a:rPr>
                <a:t>03</a:t>
              </a:r>
              <a:endParaRPr lang="zh-CN" altLang="en-US" sz="2800" b="1" dirty="0">
                <a:solidFill>
                  <a:schemeClr val="bg1"/>
                </a:solidFill>
                <a:latin typeface="微软雅黑" pitchFamily="34" charset="-122"/>
                <a:ea typeface="微软雅黑" pitchFamily="34" charset="-122"/>
              </a:endParaRPr>
            </a:p>
          </p:txBody>
        </p:sp>
      </p:grpSp>
      <p:sp>
        <p:nvSpPr>
          <p:cNvPr id="17" name="文本框 16"/>
          <p:cNvSpPr txBox="1"/>
          <p:nvPr/>
        </p:nvSpPr>
        <p:spPr>
          <a:xfrm>
            <a:off x="4041602" y="2828640"/>
            <a:ext cx="617158" cy="553998"/>
          </a:xfrm>
          <a:prstGeom prst="rect">
            <a:avLst/>
          </a:prstGeom>
          <a:noFill/>
        </p:spPr>
        <p:txBody>
          <a:bodyPr wrap="square" lIns="0" tIns="0" rIns="0" bIns="0" rtlCol="0">
            <a:spAutoFit/>
          </a:bodyPr>
          <a:lstStyle/>
          <a:p>
            <a:r>
              <a:rPr lang="zh-CN" altLang="en-US" sz="3600" b="1" dirty="0" smtClean="0">
                <a:solidFill>
                  <a:schemeClr val="bg1">
                    <a:lumMod val="65000"/>
                  </a:schemeClr>
                </a:solidFill>
                <a:latin typeface="微软雅黑" pitchFamily="34" charset="-122"/>
                <a:ea typeface="微软雅黑" pitchFamily="34" charset="-122"/>
              </a:rPr>
              <a:t>缺</a:t>
            </a:r>
          </a:p>
        </p:txBody>
      </p:sp>
      <p:grpSp>
        <p:nvGrpSpPr>
          <p:cNvPr id="18" name="组合 17"/>
          <p:cNvGrpSpPr/>
          <p:nvPr/>
        </p:nvGrpSpPr>
        <p:grpSpPr>
          <a:xfrm>
            <a:off x="4935846" y="2570199"/>
            <a:ext cx="3248868" cy="1162398"/>
            <a:chOff x="4635500" y="2781002"/>
            <a:chExt cx="3503612" cy="1309688"/>
          </a:xfrm>
          <a:solidFill>
            <a:srgbClr val="377A8E"/>
          </a:solidFill>
        </p:grpSpPr>
        <p:sp>
          <p:nvSpPr>
            <p:cNvPr id="19" name="Freeform 6"/>
            <p:cNvSpPr>
              <a:spLocks/>
            </p:cNvSpPr>
            <p:nvPr/>
          </p:nvSpPr>
          <p:spPr bwMode="auto">
            <a:xfrm>
              <a:off x="4635500" y="2781002"/>
              <a:ext cx="3503612" cy="1309688"/>
            </a:xfrm>
            <a:custGeom>
              <a:avLst/>
              <a:gdLst>
                <a:gd name="T0" fmla="*/ 8398 w 9385"/>
                <a:gd name="T1" fmla="*/ 1973 h 3491"/>
                <a:gd name="T2" fmla="*/ 2450 w 9385"/>
                <a:gd name="T3" fmla="*/ 1973 h 3491"/>
                <a:gd name="T4" fmla="*/ 173 w 9385"/>
                <a:gd name="T5" fmla="*/ 3194 h 3491"/>
                <a:gd name="T6" fmla="*/ 0 w 9385"/>
                <a:gd name="T7" fmla="*/ 3491 h 3491"/>
                <a:gd name="T8" fmla="*/ 0 w 9385"/>
                <a:gd name="T9" fmla="*/ 2623 h 3491"/>
                <a:gd name="T10" fmla="*/ 2999 w 9385"/>
                <a:gd name="T11" fmla="*/ 0 h 3491"/>
                <a:gd name="T12" fmla="*/ 8398 w 9385"/>
                <a:gd name="T13" fmla="*/ 0 h 3491"/>
                <a:gd name="T14" fmla="*/ 9385 w 9385"/>
                <a:gd name="T15" fmla="*/ 987 h 3491"/>
                <a:gd name="T16" fmla="*/ 9385 w 9385"/>
                <a:gd name="T17" fmla="*/ 987 h 3491"/>
                <a:gd name="T18" fmla="*/ 8398 w 9385"/>
                <a:gd name="T19" fmla="*/ 1973 h 3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5" h="3491">
                  <a:moveTo>
                    <a:pt x="8398" y="1973"/>
                  </a:moveTo>
                  <a:lnTo>
                    <a:pt x="2450" y="1973"/>
                  </a:lnTo>
                  <a:cubicBezTo>
                    <a:pt x="1339" y="1973"/>
                    <a:pt x="578" y="2497"/>
                    <a:pt x="173" y="3194"/>
                  </a:cubicBezTo>
                  <a:lnTo>
                    <a:pt x="0" y="3491"/>
                  </a:lnTo>
                  <a:lnTo>
                    <a:pt x="0" y="2623"/>
                  </a:lnTo>
                  <a:cubicBezTo>
                    <a:pt x="0" y="1089"/>
                    <a:pt x="1046" y="0"/>
                    <a:pt x="2999" y="0"/>
                  </a:cubicBezTo>
                  <a:lnTo>
                    <a:pt x="8398" y="0"/>
                  </a:lnTo>
                  <a:cubicBezTo>
                    <a:pt x="8941" y="0"/>
                    <a:pt x="9385" y="444"/>
                    <a:pt x="9385" y="987"/>
                  </a:cubicBezTo>
                  <a:lnTo>
                    <a:pt x="9385" y="987"/>
                  </a:lnTo>
                  <a:cubicBezTo>
                    <a:pt x="9385" y="1529"/>
                    <a:pt x="8941" y="1973"/>
                    <a:pt x="8398" y="197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TextBox 65"/>
            <p:cNvSpPr txBox="1"/>
            <p:nvPr/>
          </p:nvSpPr>
          <p:spPr>
            <a:xfrm>
              <a:off x="5756115" y="2942771"/>
              <a:ext cx="2088231" cy="520164"/>
            </a:xfrm>
            <a:prstGeom prst="rect">
              <a:avLst/>
            </a:prstGeom>
            <a:grpFill/>
          </p:spPr>
          <p:txBody>
            <a:bodyPr wrap="square" rtlCol="0">
              <a:spAutoFit/>
            </a:bodyPr>
            <a:lstStyle>
              <a:defPPr>
                <a:defRPr lang="zh-CN"/>
              </a:defPPr>
              <a:lvl1pPr algn="just">
                <a:defRPr sz="900">
                  <a:solidFill>
                    <a:schemeClr val="bg1"/>
                  </a:solidFill>
                  <a:latin typeface="微软雅黑" pitchFamily="34" charset="-122"/>
                  <a:ea typeface="微软雅黑" pitchFamily="34" charset="-122"/>
                </a:defRPr>
              </a:lvl1pPr>
            </a:lstStyle>
            <a:p>
              <a:r>
                <a:rPr lang="zh-CN" altLang="en-US" sz="1200" dirty="0"/>
                <a:t>随着时间的推移，系统维护和升级的成本越来越</a:t>
              </a:r>
              <a:r>
                <a:rPr lang="zh-CN" altLang="en-US" sz="1200" dirty="0" smtClean="0"/>
                <a:t>高。</a:t>
              </a:r>
              <a:endParaRPr lang="en-US" altLang="zh-CN" sz="1200" dirty="0"/>
            </a:p>
          </p:txBody>
        </p:sp>
        <p:sp>
          <p:nvSpPr>
            <p:cNvPr id="21" name="矩形 20"/>
            <p:cNvSpPr/>
            <p:nvPr/>
          </p:nvSpPr>
          <p:spPr>
            <a:xfrm>
              <a:off x="5159007" y="2899081"/>
              <a:ext cx="676266" cy="589518"/>
            </a:xfrm>
            <a:prstGeom prst="rect">
              <a:avLst/>
            </a:prstGeom>
            <a:grpFill/>
          </p:spPr>
          <p:txBody>
            <a:bodyPr wrap="none">
              <a:spAutoFit/>
            </a:bodyPr>
            <a:lstStyle/>
            <a:p>
              <a:r>
                <a:rPr lang="en-US" altLang="zh-CN" sz="2800" b="1" dirty="0" smtClean="0">
                  <a:solidFill>
                    <a:schemeClr val="bg1"/>
                  </a:solidFill>
                  <a:latin typeface="微软雅黑" pitchFamily="34" charset="-122"/>
                  <a:ea typeface="微软雅黑" pitchFamily="34" charset="-122"/>
                </a:rPr>
                <a:t>04</a:t>
              </a:r>
              <a:endParaRPr lang="zh-CN" altLang="en-US" sz="2800" b="1" dirty="0">
                <a:solidFill>
                  <a:schemeClr val="bg1"/>
                </a:solidFill>
                <a:latin typeface="微软雅黑" pitchFamily="34" charset="-122"/>
                <a:ea typeface="微软雅黑" pitchFamily="34" charset="-122"/>
              </a:endParaRPr>
            </a:p>
          </p:txBody>
        </p:sp>
      </p:grpSp>
      <p:grpSp>
        <p:nvGrpSpPr>
          <p:cNvPr id="22" name="组合 21"/>
          <p:cNvGrpSpPr/>
          <p:nvPr/>
        </p:nvGrpSpPr>
        <p:grpSpPr>
          <a:xfrm>
            <a:off x="4979144" y="3531888"/>
            <a:ext cx="3248868" cy="1162398"/>
            <a:chOff x="4635500" y="2781002"/>
            <a:chExt cx="3503612" cy="1309688"/>
          </a:xfrm>
          <a:solidFill>
            <a:srgbClr val="377A8E"/>
          </a:solidFill>
        </p:grpSpPr>
        <p:sp>
          <p:nvSpPr>
            <p:cNvPr id="23" name="Freeform 6"/>
            <p:cNvSpPr>
              <a:spLocks/>
            </p:cNvSpPr>
            <p:nvPr/>
          </p:nvSpPr>
          <p:spPr bwMode="auto">
            <a:xfrm>
              <a:off x="4635500" y="2781002"/>
              <a:ext cx="3503612" cy="1309688"/>
            </a:xfrm>
            <a:custGeom>
              <a:avLst/>
              <a:gdLst>
                <a:gd name="T0" fmla="*/ 8398 w 9385"/>
                <a:gd name="T1" fmla="*/ 1973 h 3491"/>
                <a:gd name="T2" fmla="*/ 2450 w 9385"/>
                <a:gd name="T3" fmla="*/ 1973 h 3491"/>
                <a:gd name="T4" fmla="*/ 173 w 9385"/>
                <a:gd name="T5" fmla="*/ 3194 h 3491"/>
                <a:gd name="T6" fmla="*/ 0 w 9385"/>
                <a:gd name="T7" fmla="*/ 3491 h 3491"/>
                <a:gd name="T8" fmla="*/ 0 w 9385"/>
                <a:gd name="T9" fmla="*/ 2623 h 3491"/>
                <a:gd name="T10" fmla="*/ 2999 w 9385"/>
                <a:gd name="T11" fmla="*/ 0 h 3491"/>
                <a:gd name="T12" fmla="*/ 8398 w 9385"/>
                <a:gd name="T13" fmla="*/ 0 h 3491"/>
                <a:gd name="T14" fmla="*/ 9385 w 9385"/>
                <a:gd name="T15" fmla="*/ 987 h 3491"/>
                <a:gd name="T16" fmla="*/ 9385 w 9385"/>
                <a:gd name="T17" fmla="*/ 987 h 3491"/>
                <a:gd name="T18" fmla="*/ 8398 w 9385"/>
                <a:gd name="T19" fmla="*/ 1973 h 3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5" h="3491">
                  <a:moveTo>
                    <a:pt x="8398" y="1973"/>
                  </a:moveTo>
                  <a:lnTo>
                    <a:pt x="2450" y="1973"/>
                  </a:lnTo>
                  <a:cubicBezTo>
                    <a:pt x="1339" y="1973"/>
                    <a:pt x="578" y="2497"/>
                    <a:pt x="173" y="3194"/>
                  </a:cubicBezTo>
                  <a:lnTo>
                    <a:pt x="0" y="3491"/>
                  </a:lnTo>
                  <a:lnTo>
                    <a:pt x="0" y="2623"/>
                  </a:lnTo>
                  <a:cubicBezTo>
                    <a:pt x="0" y="1089"/>
                    <a:pt x="1046" y="0"/>
                    <a:pt x="2999" y="0"/>
                  </a:cubicBezTo>
                  <a:lnTo>
                    <a:pt x="8398" y="0"/>
                  </a:lnTo>
                  <a:cubicBezTo>
                    <a:pt x="8941" y="0"/>
                    <a:pt x="9385" y="444"/>
                    <a:pt x="9385" y="987"/>
                  </a:cubicBezTo>
                  <a:lnTo>
                    <a:pt x="9385" y="987"/>
                  </a:lnTo>
                  <a:cubicBezTo>
                    <a:pt x="9385" y="1529"/>
                    <a:pt x="8941" y="1973"/>
                    <a:pt x="8398" y="197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TextBox 65"/>
            <p:cNvSpPr txBox="1"/>
            <p:nvPr/>
          </p:nvSpPr>
          <p:spPr>
            <a:xfrm>
              <a:off x="5752069" y="3016235"/>
              <a:ext cx="2088231" cy="312098"/>
            </a:xfrm>
            <a:prstGeom prst="rect">
              <a:avLst/>
            </a:prstGeom>
            <a:grpFill/>
          </p:spPr>
          <p:txBody>
            <a:bodyPr wrap="square" rtlCol="0">
              <a:spAutoFit/>
            </a:bodyPr>
            <a:lstStyle>
              <a:defPPr>
                <a:defRPr lang="zh-CN"/>
              </a:defPPr>
              <a:lvl1pPr algn="just">
                <a:defRPr sz="900">
                  <a:solidFill>
                    <a:schemeClr val="bg1"/>
                  </a:solidFill>
                  <a:latin typeface="微软雅黑" pitchFamily="34" charset="-122"/>
                  <a:ea typeface="微软雅黑" pitchFamily="34" charset="-122"/>
                </a:defRPr>
              </a:lvl1pPr>
            </a:lstStyle>
            <a:p>
              <a:r>
                <a:rPr lang="zh-CN" altLang="en-US" sz="1200" dirty="0"/>
                <a:t>性能、稳定性难以</a:t>
              </a:r>
              <a:r>
                <a:rPr lang="zh-CN" altLang="en-US" sz="1200" dirty="0" smtClean="0"/>
                <a:t>优化。</a:t>
              </a:r>
              <a:endParaRPr lang="en-US" altLang="zh-CN" sz="1200" dirty="0"/>
            </a:p>
          </p:txBody>
        </p:sp>
        <p:sp>
          <p:nvSpPr>
            <p:cNvPr id="25" name="矩形 24"/>
            <p:cNvSpPr/>
            <p:nvPr/>
          </p:nvSpPr>
          <p:spPr>
            <a:xfrm>
              <a:off x="5159007" y="2899081"/>
              <a:ext cx="676266" cy="589518"/>
            </a:xfrm>
            <a:prstGeom prst="rect">
              <a:avLst/>
            </a:prstGeom>
            <a:grpFill/>
          </p:spPr>
          <p:txBody>
            <a:bodyPr wrap="none">
              <a:spAutoFit/>
            </a:bodyPr>
            <a:lstStyle/>
            <a:p>
              <a:r>
                <a:rPr lang="en-US" altLang="zh-CN" sz="2800" b="1" dirty="0" smtClean="0">
                  <a:solidFill>
                    <a:schemeClr val="bg1"/>
                  </a:solidFill>
                  <a:latin typeface="微软雅黑" pitchFamily="34" charset="-122"/>
                  <a:ea typeface="微软雅黑" pitchFamily="34" charset="-122"/>
                </a:rPr>
                <a:t>05</a:t>
              </a:r>
              <a:endParaRPr lang="zh-CN" altLang="en-US" sz="2800" b="1" dirty="0">
                <a:solidFill>
                  <a:schemeClr val="bg1"/>
                </a:solidFill>
                <a:latin typeface="微软雅黑" pitchFamily="34" charset="-122"/>
                <a:ea typeface="微软雅黑" pitchFamily="34" charset="-122"/>
              </a:endParaRPr>
            </a:p>
          </p:txBody>
        </p:sp>
      </p:grpSp>
      <p:pic>
        <p:nvPicPr>
          <p:cNvPr id="26" name="图片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725" y="99864"/>
            <a:ext cx="459222" cy="459222"/>
          </a:xfrm>
          <a:prstGeom prst="rect">
            <a:avLst/>
          </a:prstGeom>
        </p:spPr>
      </p:pic>
    </p:spTree>
    <p:extLst>
      <p:ext uri="{BB962C8B-B14F-4D97-AF65-F5344CB8AC3E}">
        <p14:creationId xmlns:p14="http://schemas.microsoft.com/office/powerpoint/2010/main" val="17539789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6008" y="123478"/>
            <a:ext cx="2741856" cy="277143"/>
          </a:xfrm>
        </p:spPr>
        <p:txBody>
          <a:bodyPr/>
          <a:lstStyle/>
          <a:p>
            <a:pPr algn="l"/>
            <a:r>
              <a:rPr lang="zh-CN" altLang="en-US" sz="1600" dirty="0" smtClean="0">
                <a:solidFill>
                  <a:schemeClr val="bg1"/>
                </a:solidFill>
                <a:latin typeface="微软雅黑" panose="020B0503020204020204" pitchFamily="34" charset="-122"/>
                <a:ea typeface="微软雅黑" panose="020B0503020204020204" pitchFamily="34" charset="-122"/>
              </a:rPr>
              <a:t>单体应用</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 name="TextBox 49"/>
          <p:cNvSpPr txBox="1"/>
          <p:nvPr/>
        </p:nvSpPr>
        <p:spPr>
          <a:xfrm>
            <a:off x="668447" y="892711"/>
            <a:ext cx="4232627" cy="307777"/>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itchFamily="34" charset="-122"/>
                <a:ea typeface="微软雅黑" pitchFamily="34" charset="-122"/>
              </a:defRPr>
            </a:lvl1pPr>
          </a:lstStyle>
          <a:p>
            <a:pPr algn="l"/>
            <a:r>
              <a:rPr lang="zh-CN" altLang="en-US" dirty="0" smtClean="0">
                <a:solidFill>
                  <a:schemeClr val="tx1">
                    <a:lumMod val="65000"/>
                    <a:lumOff val="35000"/>
                  </a:schemeClr>
                </a:solidFill>
              </a:rPr>
              <a:t>三、如何优化单体应用的开发和运行？</a:t>
            </a:r>
            <a:endParaRPr lang="zh-CN" altLang="en-US" dirty="0">
              <a:solidFill>
                <a:schemeClr val="tx1">
                  <a:lumMod val="65000"/>
                  <a:lumOff val="35000"/>
                </a:schemeClr>
              </a:solidFill>
            </a:endParaRPr>
          </a:p>
        </p:txBody>
      </p:sp>
      <p:sp>
        <p:nvSpPr>
          <p:cNvPr id="5" name="Freeform 5"/>
          <p:cNvSpPr>
            <a:spLocks/>
          </p:cNvSpPr>
          <p:nvPr/>
        </p:nvSpPr>
        <p:spPr bwMode="auto">
          <a:xfrm>
            <a:off x="844520" y="1829094"/>
            <a:ext cx="1448034" cy="130556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 name="TextBox 3"/>
          <p:cNvSpPr txBox="1"/>
          <p:nvPr/>
        </p:nvSpPr>
        <p:spPr>
          <a:xfrm>
            <a:off x="1115616" y="2174098"/>
            <a:ext cx="687622" cy="646331"/>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zh-CN" altLang="en-US" sz="1400" dirty="0" smtClean="0"/>
              <a:t>提高部署和运维效率</a:t>
            </a:r>
            <a:endParaRPr lang="zh-CN" altLang="en-US" sz="1400" dirty="0"/>
          </a:p>
        </p:txBody>
      </p:sp>
      <p:sp>
        <p:nvSpPr>
          <p:cNvPr id="7" name="矩形 3"/>
          <p:cNvSpPr/>
          <p:nvPr/>
        </p:nvSpPr>
        <p:spPr>
          <a:xfrm>
            <a:off x="2123728" y="1275606"/>
            <a:ext cx="6025861" cy="1158747"/>
          </a:xfrm>
          <a:custGeom>
            <a:avLst/>
            <a:gdLst/>
            <a:ahLst/>
            <a:cxn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4"/>
                  <a:pt x="6019294" y="625799"/>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4"/>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5"/>
          <p:cNvSpPr>
            <a:spLocks/>
          </p:cNvSpPr>
          <p:nvPr/>
        </p:nvSpPr>
        <p:spPr bwMode="auto">
          <a:xfrm>
            <a:off x="2039908" y="2543469"/>
            <a:ext cx="1448034" cy="130556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5"/>
          <p:cNvSpPr>
            <a:spLocks/>
          </p:cNvSpPr>
          <p:nvPr/>
        </p:nvSpPr>
        <p:spPr bwMode="auto">
          <a:xfrm>
            <a:off x="844520" y="3238794"/>
            <a:ext cx="1448034" cy="130556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3"/>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0" name="矩形 3"/>
          <p:cNvSpPr/>
          <p:nvPr/>
        </p:nvSpPr>
        <p:spPr>
          <a:xfrm>
            <a:off x="3541048" y="2609106"/>
            <a:ext cx="4608541" cy="1158747"/>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3"/>
          <p:cNvSpPr/>
          <p:nvPr/>
        </p:nvSpPr>
        <p:spPr>
          <a:xfrm>
            <a:off x="2123728" y="3942606"/>
            <a:ext cx="6025861" cy="1158747"/>
          </a:xfrm>
          <a:custGeom>
            <a:avLst/>
            <a:gdLst/>
            <a:ahLst/>
            <a:cxn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5"/>
                  <a:pt x="6019294" y="625800"/>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5"/>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1859766" y="2319457"/>
            <a:ext cx="360284" cy="324836"/>
            <a:chOff x="2142410" y="2298139"/>
            <a:chExt cx="360284" cy="324836"/>
          </a:xfrm>
        </p:grpSpPr>
        <p:sp>
          <p:nvSpPr>
            <p:cNvPr id="13" name="Freeform 5"/>
            <p:cNvSpPr>
              <a:spLocks/>
            </p:cNvSpPr>
            <p:nvPr/>
          </p:nvSpPr>
          <p:spPr bwMode="auto">
            <a:xfrm flipH="1" flipV="1">
              <a:off x="2142410" y="2298139"/>
              <a:ext cx="360284" cy="32483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lumMod val="60000"/>
                <a:lumOff val="40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4" name="TextBox 11"/>
            <p:cNvSpPr txBox="1"/>
            <p:nvPr/>
          </p:nvSpPr>
          <p:spPr>
            <a:xfrm>
              <a:off x="2221796" y="2306669"/>
              <a:ext cx="201512" cy="307777"/>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en-US" altLang="zh-CN" sz="2000" b="1" dirty="0" smtClean="0">
                  <a:solidFill>
                    <a:schemeClr val="accent1"/>
                  </a:solidFill>
                </a:rPr>
                <a:t>1</a:t>
              </a:r>
              <a:endParaRPr lang="zh-CN" altLang="en-US" sz="2000" b="1" dirty="0">
                <a:solidFill>
                  <a:schemeClr val="accent1"/>
                </a:solidFill>
              </a:endParaRPr>
            </a:p>
          </p:txBody>
        </p:sp>
      </p:grpSp>
      <p:sp>
        <p:nvSpPr>
          <p:cNvPr id="15" name="TextBox 12"/>
          <p:cNvSpPr txBox="1"/>
          <p:nvPr/>
        </p:nvSpPr>
        <p:spPr>
          <a:xfrm>
            <a:off x="2348843" y="2963265"/>
            <a:ext cx="638454" cy="430887"/>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zh-CN" altLang="en-US" sz="1400" dirty="0" smtClean="0"/>
              <a:t>优化系统性能</a:t>
            </a:r>
            <a:endParaRPr lang="zh-CN" altLang="en-US" sz="1400" dirty="0"/>
          </a:p>
        </p:txBody>
      </p:sp>
      <p:grpSp>
        <p:nvGrpSpPr>
          <p:cNvPr id="16" name="组合 15"/>
          <p:cNvGrpSpPr/>
          <p:nvPr/>
        </p:nvGrpSpPr>
        <p:grpSpPr>
          <a:xfrm>
            <a:off x="3043249" y="3034591"/>
            <a:ext cx="360284" cy="324836"/>
            <a:chOff x="2142410" y="2298139"/>
            <a:chExt cx="360284" cy="324836"/>
          </a:xfrm>
        </p:grpSpPr>
        <p:sp>
          <p:nvSpPr>
            <p:cNvPr id="17" name="Freeform 5"/>
            <p:cNvSpPr>
              <a:spLocks/>
            </p:cNvSpPr>
            <p:nvPr/>
          </p:nvSpPr>
          <p:spPr bwMode="auto">
            <a:xfrm flipH="1" flipV="1">
              <a:off x="2142410" y="2298139"/>
              <a:ext cx="360284" cy="32483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lumMod val="60000"/>
                <a:lumOff val="40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8" name="TextBox 15"/>
            <p:cNvSpPr txBox="1"/>
            <p:nvPr/>
          </p:nvSpPr>
          <p:spPr>
            <a:xfrm>
              <a:off x="2221796" y="2306669"/>
              <a:ext cx="201512" cy="307777"/>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en-US" altLang="zh-CN" sz="2000" b="1" dirty="0" smtClean="0">
                  <a:solidFill>
                    <a:schemeClr val="accent2"/>
                  </a:solidFill>
                </a:rPr>
                <a:t>2</a:t>
              </a:r>
              <a:endParaRPr lang="zh-CN" altLang="en-US" sz="2000" b="1" dirty="0">
                <a:solidFill>
                  <a:schemeClr val="accent2"/>
                </a:solidFill>
              </a:endParaRPr>
            </a:p>
          </p:txBody>
        </p:sp>
      </p:grpSp>
      <p:sp>
        <p:nvSpPr>
          <p:cNvPr id="19" name="TextBox 16"/>
          <p:cNvSpPr txBox="1"/>
          <p:nvPr/>
        </p:nvSpPr>
        <p:spPr>
          <a:xfrm>
            <a:off x="1026782" y="3568409"/>
            <a:ext cx="906657" cy="646331"/>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r>
              <a:rPr lang="zh-CN" altLang="en-US" sz="1400" dirty="0"/>
              <a:t>自动化发现问题、定位问题和报警</a:t>
            </a:r>
            <a:endParaRPr lang="en-US" altLang="zh-CN" sz="1400" dirty="0"/>
          </a:p>
        </p:txBody>
      </p:sp>
      <p:grpSp>
        <p:nvGrpSpPr>
          <p:cNvPr id="20" name="组合 19"/>
          <p:cNvGrpSpPr/>
          <p:nvPr/>
        </p:nvGrpSpPr>
        <p:grpSpPr>
          <a:xfrm>
            <a:off x="1907704" y="3729157"/>
            <a:ext cx="360284" cy="324836"/>
            <a:chOff x="2142410" y="2298139"/>
            <a:chExt cx="360284" cy="324836"/>
          </a:xfrm>
        </p:grpSpPr>
        <p:sp>
          <p:nvSpPr>
            <p:cNvPr id="21" name="Freeform 5"/>
            <p:cNvSpPr>
              <a:spLocks/>
            </p:cNvSpPr>
            <p:nvPr/>
          </p:nvSpPr>
          <p:spPr bwMode="auto">
            <a:xfrm flipH="1" flipV="1">
              <a:off x="2142410" y="2298139"/>
              <a:ext cx="360284" cy="32483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3">
                <a:lumMod val="60000"/>
                <a:lumOff val="40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2" name="TextBox 19"/>
            <p:cNvSpPr txBox="1"/>
            <p:nvPr/>
          </p:nvSpPr>
          <p:spPr>
            <a:xfrm>
              <a:off x="2221796" y="2306669"/>
              <a:ext cx="201512" cy="307777"/>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en-US" altLang="zh-CN" sz="2000" b="1" dirty="0" smtClean="0">
                  <a:solidFill>
                    <a:schemeClr val="accent3"/>
                  </a:solidFill>
                </a:rPr>
                <a:t>3</a:t>
              </a:r>
              <a:endParaRPr lang="zh-CN" altLang="en-US" sz="2000" b="1" dirty="0">
                <a:solidFill>
                  <a:schemeClr val="accent3"/>
                </a:solidFill>
              </a:endParaRPr>
            </a:p>
          </p:txBody>
        </p:sp>
      </p:grpSp>
      <p:sp>
        <p:nvSpPr>
          <p:cNvPr id="23" name="TextBox 20"/>
          <p:cNvSpPr txBox="1"/>
          <p:nvPr/>
        </p:nvSpPr>
        <p:spPr>
          <a:xfrm>
            <a:off x="2763925" y="1461735"/>
            <a:ext cx="4350186" cy="738664"/>
          </a:xfrm>
          <a:prstGeom prst="rect">
            <a:avLst/>
          </a:prstGeom>
          <a:noFill/>
        </p:spPr>
        <p:txBody>
          <a:bodyPr wrap="square" lIns="0" tIns="0" rIns="0" bIns="0" rtlCol="0">
            <a:spAutoFit/>
          </a:bodyPr>
          <a:lstStyle/>
          <a:p>
            <a:pPr marL="171450" indent="-171450" algn="just">
              <a:lnSpc>
                <a:spcPct val="200000"/>
              </a:lnSpc>
              <a:buFont typeface="Wingdings" panose="05000000000000000000" pitchFamily="2" charset="2"/>
              <a:buChar char="ü"/>
            </a:pPr>
            <a:r>
              <a:rPr lang="zh-CN" altLang="en-US" sz="1200" dirty="0">
                <a:solidFill>
                  <a:schemeClr val="tx1">
                    <a:lumMod val="65000"/>
                    <a:lumOff val="35000"/>
                  </a:schemeClr>
                </a:solidFill>
                <a:latin typeface="微软雅黑" pitchFamily="34" charset="-122"/>
                <a:ea typeface="微软雅黑" pitchFamily="34" charset="-122"/>
              </a:rPr>
              <a:t>自动化打包、部署、升级和回滚软件系统</a:t>
            </a:r>
          </a:p>
          <a:p>
            <a:pPr marL="171450" indent="-171450" algn="just">
              <a:lnSpc>
                <a:spcPct val="200000"/>
              </a:lnSpc>
              <a:buFont typeface="Wingdings" panose="05000000000000000000" pitchFamily="2" charset="2"/>
              <a:buChar char="ü"/>
            </a:pPr>
            <a:r>
              <a:rPr lang="zh-CN" altLang="en-US" sz="1200" dirty="0">
                <a:solidFill>
                  <a:schemeClr val="tx1">
                    <a:lumMod val="65000"/>
                    <a:lumOff val="35000"/>
                  </a:schemeClr>
                </a:solidFill>
                <a:latin typeface="微软雅黑" pitchFamily="34" charset="-122"/>
                <a:ea typeface="微软雅黑" pitchFamily="34" charset="-122"/>
              </a:rPr>
              <a:t>代码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开发环境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测试环境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生产</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环境</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24" name="TextBox 21"/>
          <p:cNvSpPr txBox="1"/>
          <p:nvPr/>
        </p:nvSpPr>
        <p:spPr>
          <a:xfrm>
            <a:off x="4067944" y="2826918"/>
            <a:ext cx="3289002" cy="738664"/>
          </a:xfrm>
          <a:prstGeom prst="rect">
            <a:avLst/>
          </a:prstGeom>
          <a:noFill/>
        </p:spPr>
        <p:txBody>
          <a:bodyPr wrap="square" lIns="0" tIns="0" rIns="0" bIns="0" rtlCol="0">
            <a:spAutoFit/>
          </a:bodyPr>
          <a:lstStyle/>
          <a:p>
            <a:pPr marL="285750" indent="-285750">
              <a:lnSpc>
                <a:spcPct val="200000"/>
              </a:lnSpc>
              <a:buFont typeface="Wingdings" panose="05000000000000000000" pitchFamily="2" charset="2"/>
              <a:buChar char="ü"/>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启动多个应用实例（集群）</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endParaRPr>
          </a:p>
          <a:p>
            <a:pPr marL="285750" indent="-285750">
              <a:lnSpc>
                <a:spcPct val="200000"/>
              </a:lnSpc>
              <a:buFont typeface="Wingdings" panose="05000000000000000000" pitchFamily="2" charset="2"/>
              <a:buChar char="ü"/>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使用读写分离、缓存服务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a:t>
            </a:r>
          </a:p>
        </p:txBody>
      </p:sp>
      <p:sp>
        <p:nvSpPr>
          <p:cNvPr id="25" name="TextBox 22"/>
          <p:cNvSpPr txBox="1"/>
          <p:nvPr/>
        </p:nvSpPr>
        <p:spPr>
          <a:xfrm>
            <a:off x="2819509" y="4023784"/>
            <a:ext cx="4350186" cy="1107996"/>
          </a:xfrm>
          <a:prstGeom prst="rect">
            <a:avLst/>
          </a:prstGeom>
          <a:noFill/>
        </p:spPr>
        <p:txBody>
          <a:bodyPr wrap="square" lIns="0" tIns="0" rIns="0" bIns="0" rtlCol="0">
            <a:spAutoFit/>
          </a:bodyPr>
          <a:lstStyle/>
          <a:p>
            <a:pPr marL="285750" indent="-285750">
              <a:lnSpc>
                <a:spcPct val="200000"/>
              </a:lnSpc>
              <a:buFont typeface="Wingdings" panose="05000000000000000000" pitchFamily="2" charset="2"/>
              <a:buChar char="ü"/>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监控主机性能、程序性能、并发请求压力、数据库压力</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endParaRPr>
          </a:p>
          <a:p>
            <a:pPr marL="285750" indent="-285750">
              <a:lnSpc>
                <a:spcPct val="200000"/>
              </a:lnSpc>
              <a:buFont typeface="Wingdings" panose="05000000000000000000" pitchFamily="2" charset="2"/>
              <a:buChar char="ü"/>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监控程序出错位置</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endParaRPr>
          </a:p>
          <a:p>
            <a:pPr marL="285750" indent="-285750">
              <a:lnSpc>
                <a:spcPct val="200000"/>
              </a:lnSpc>
              <a:buFont typeface="Wingdings" panose="05000000000000000000" pitchFamily="2" charset="2"/>
              <a:buChar char="ü"/>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rPr>
              <a:t>提前或及时发送警报</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26" name="矩形 25"/>
          <p:cNvSpPr/>
          <p:nvPr/>
        </p:nvSpPr>
        <p:spPr>
          <a:xfrm>
            <a:off x="0" y="2361147"/>
            <a:ext cx="9143999" cy="895571"/>
          </a:xfrm>
          <a:prstGeom prst="rect">
            <a:avLst/>
          </a:prstGeom>
          <a:solidFill>
            <a:srgbClr val="0E6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微软雅黑" panose="020B0503020204020204" pitchFamily="34" charset="-122"/>
                <a:ea typeface="微软雅黑" panose="020B0503020204020204" pitchFamily="34" charset="-122"/>
                <a:cs typeface="Arial Unicode MS" panose="020B0604020202020204" pitchFamily="34" charset="-122"/>
              </a:rPr>
              <a:t>但是，单体</a:t>
            </a:r>
            <a:r>
              <a:rPr lang="zh-CN" altLang="en-US" sz="2000" dirty="0">
                <a:latin typeface="微软雅黑" panose="020B0503020204020204" pitchFamily="34" charset="-122"/>
                <a:ea typeface="微软雅黑" panose="020B0503020204020204" pitchFamily="34" charset="-122"/>
                <a:cs typeface="Arial Unicode MS" panose="020B0604020202020204" pitchFamily="34" charset="-122"/>
              </a:rPr>
              <a:t>应用的缺点并没有从根本上解决！</a:t>
            </a:r>
          </a:p>
        </p:txBody>
      </p:sp>
      <p:pic>
        <p:nvPicPr>
          <p:cNvPr id="27" name="图片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725" y="99864"/>
            <a:ext cx="459222" cy="459222"/>
          </a:xfrm>
          <a:prstGeom prst="rect">
            <a:avLst/>
          </a:prstGeom>
        </p:spPr>
      </p:pic>
    </p:spTree>
    <p:extLst>
      <p:ext uri="{BB962C8B-B14F-4D97-AF65-F5344CB8AC3E}">
        <p14:creationId xmlns:p14="http://schemas.microsoft.com/office/powerpoint/2010/main" val="4907236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606008" y="123478"/>
            <a:ext cx="2741856" cy="277143"/>
          </a:xfrm>
        </p:spPr>
        <p:txBody>
          <a:bodyPr/>
          <a:lstStyle/>
          <a:p>
            <a:pPr algn="l"/>
            <a:r>
              <a:rPr lang="zh-CN" altLang="en-US" sz="1600" dirty="0" smtClean="0">
                <a:solidFill>
                  <a:schemeClr val="bg1"/>
                </a:solidFill>
                <a:latin typeface="微软雅黑" panose="020B0503020204020204" pitchFamily="34" charset="-122"/>
                <a:ea typeface="微软雅黑" panose="020B0503020204020204" pitchFamily="34" charset="-122"/>
              </a:rPr>
              <a:t>单体应用</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 name="TextBox 49"/>
          <p:cNvSpPr txBox="1"/>
          <p:nvPr/>
        </p:nvSpPr>
        <p:spPr>
          <a:xfrm>
            <a:off x="668447" y="892711"/>
            <a:ext cx="4232627" cy="307777"/>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itchFamily="34" charset="-122"/>
                <a:ea typeface="微软雅黑" pitchFamily="34" charset="-122"/>
              </a:defRPr>
            </a:lvl1pPr>
          </a:lstStyle>
          <a:p>
            <a:pPr algn="l"/>
            <a:r>
              <a:rPr lang="zh-CN" altLang="en-US" dirty="0">
                <a:solidFill>
                  <a:schemeClr val="tx1">
                    <a:lumMod val="65000"/>
                    <a:lumOff val="35000"/>
                  </a:schemeClr>
                </a:solidFill>
              </a:rPr>
              <a:t>四</a:t>
            </a:r>
            <a:r>
              <a:rPr lang="zh-CN" altLang="en-US" dirty="0" smtClean="0">
                <a:solidFill>
                  <a:schemeClr val="tx1">
                    <a:lumMod val="65000"/>
                    <a:lumOff val="35000"/>
                  </a:schemeClr>
                </a:solidFill>
              </a:rPr>
              <a:t>、如何治本？</a:t>
            </a:r>
            <a:endParaRPr lang="zh-CN" altLang="en-US" dirty="0">
              <a:solidFill>
                <a:schemeClr val="tx1">
                  <a:lumMod val="65000"/>
                  <a:lumOff val="35000"/>
                </a:schemeClr>
              </a:solidFill>
            </a:endParaRPr>
          </a:p>
        </p:txBody>
      </p:sp>
      <p:sp>
        <p:nvSpPr>
          <p:cNvPr id="5" name="文本框 9"/>
          <p:cNvSpPr txBox="1"/>
          <p:nvPr/>
        </p:nvSpPr>
        <p:spPr>
          <a:xfrm>
            <a:off x="1115616" y="2067694"/>
            <a:ext cx="6945175" cy="1177245"/>
          </a:xfrm>
          <a:prstGeom prst="rect">
            <a:avLst/>
          </a:prstGeom>
          <a:noFill/>
        </p:spPr>
        <p:txBody>
          <a:bodyPr wrap="square" lIns="68580" tIns="34290" rIns="68580" bIns="34290" rtlCol="0">
            <a:spAutoFit/>
          </a:bodyPr>
          <a:lstStyle/>
          <a:p>
            <a:pPr lvl="0" algn="ctr"/>
            <a:r>
              <a:rPr lang="zh-CN" altLang="en-US" sz="3600" b="1" dirty="0">
                <a:solidFill>
                  <a:srgbClr val="0E647C"/>
                </a:solidFill>
                <a:latin typeface="微软雅黑" panose="020B0503020204020204" pitchFamily="34" charset="-122"/>
                <a:ea typeface="微软雅黑" panose="020B0503020204020204" pitchFamily="34" charset="-122"/>
              </a:rPr>
              <a:t>技术发展日新月异，</a:t>
            </a:r>
            <a:endParaRPr lang="en-US" altLang="zh-CN" sz="3600" b="1" dirty="0">
              <a:solidFill>
                <a:srgbClr val="0E647C"/>
              </a:solidFill>
              <a:latin typeface="微软雅黑" panose="020B0503020204020204" pitchFamily="34" charset="-122"/>
              <a:ea typeface="微软雅黑" panose="020B0503020204020204" pitchFamily="34" charset="-122"/>
            </a:endParaRPr>
          </a:p>
          <a:p>
            <a:pPr lvl="0" algn="ctr"/>
            <a:r>
              <a:rPr lang="zh-CN" altLang="en-US" sz="3600" b="1" dirty="0">
                <a:solidFill>
                  <a:srgbClr val="0E647C"/>
                </a:solidFill>
                <a:latin typeface="微软雅黑" panose="020B0503020204020204" pitchFamily="34" charset="-122"/>
                <a:ea typeface="微软雅黑" panose="020B0503020204020204" pitchFamily="34" charset="-122"/>
              </a:rPr>
              <a:t>今天的答案是使用微服务</a:t>
            </a:r>
            <a:r>
              <a:rPr lang="zh-CN" altLang="en-US" sz="3600" b="1" dirty="0" smtClean="0">
                <a:solidFill>
                  <a:srgbClr val="0E647C"/>
                </a:solidFill>
                <a:latin typeface="微软雅黑" panose="020B0503020204020204" pitchFamily="34" charset="-122"/>
                <a:ea typeface="微软雅黑" panose="020B0503020204020204" pitchFamily="34" charset="-122"/>
              </a:rPr>
              <a:t>架构。</a:t>
            </a:r>
            <a:endParaRPr lang="zh-CN" altLang="zh-CN" sz="3600" b="1" dirty="0">
              <a:solidFill>
                <a:srgbClr val="0E647C"/>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725" y="99864"/>
            <a:ext cx="459222" cy="459222"/>
          </a:xfrm>
          <a:prstGeom prst="rect">
            <a:avLst/>
          </a:prstGeom>
        </p:spPr>
      </p:pic>
    </p:spTree>
    <p:extLst>
      <p:ext uri="{BB962C8B-B14F-4D97-AF65-F5344CB8AC3E}">
        <p14:creationId xmlns:p14="http://schemas.microsoft.com/office/powerpoint/2010/main" val="22503351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3" name="Freeform 5"/>
          <p:cNvSpPr>
            <a:spLocks/>
          </p:cNvSpPr>
          <p:nvPr/>
        </p:nvSpPr>
        <p:spPr bwMode="auto">
          <a:xfrm>
            <a:off x="323528" y="0"/>
            <a:ext cx="3022302" cy="1070672"/>
          </a:xfrm>
          <a:custGeom>
            <a:avLst/>
            <a:gdLst/>
            <a:ahLst/>
            <a:cxnLst/>
            <a:rect l="l" t="t" r="r" b="b"/>
            <a:pathLst>
              <a:path w="1212931" h="513429">
                <a:moveTo>
                  <a:pt x="0" y="0"/>
                </a:moveTo>
                <a:lnTo>
                  <a:pt x="1212931" y="0"/>
                </a:lnTo>
                <a:cubicBezTo>
                  <a:pt x="1210875" y="8189"/>
                  <a:pt x="1207259" y="15721"/>
                  <a:pt x="1202896" y="22772"/>
                </a:cubicBezTo>
                <a:lnTo>
                  <a:pt x="956422" y="454561"/>
                </a:lnTo>
                <a:cubicBezTo>
                  <a:pt x="946115" y="471761"/>
                  <a:pt x="931774" y="486697"/>
                  <a:pt x="913401" y="497559"/>
                </a:cubicBezTo>
                <a:cubicBezTo>
                  <a:pt x="894131" y="508874"/>
                  <a:pt x="873069" y="513853"/>
                  <a:pt x="852006" y="513401"/>
                </a:cubicBezTo>
                <a:lnTo>
                  <a:pt x="358161" y="513401"/>
                </a:lnTo>
                <a:cubicBezTo>
                  <a:pt x="338443" y="513401"/>
                  <a:pt x="317829" y="508422"/>
                  <a:pt x="299456" y="497559"/>
                </a:cubicBezTo>
                <a:cubicBezTo>
                  <a:pt x="281082" y="486697"/>
                  <a:pt x="266294" y="471761"/>
                  <a:pt x="256435" y="454109"/>
                </a:cubicBezTo>
                <a:lnTo>
                  <a:pt x="8616" y="20509"/>
                </a:lnTo>
                <a:close/>
              </a:path>
            </a:pathLst>
          </a:custGeom>
          <a:solidFill>
            <a:schemeClr val="accent6"/>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0" name="TextBox 19"/>
          <p:cNvSpPr txBox="1"/>
          <p:nvPr/>
        </p:nvSpPr>
        <p:spPr>
          <a:xfrm>
            <a:off x="1147406" y="181689"/>
            <a:ext cx="1415772" cy="584775"/>
          </a:xfrm>
          <a:prstGeom prst="rect">
            <a:avLst/>
          </a:prstGeom>
          <a:noFill/>
        </p:spPr>
        <p:txBody>
          <a:bodyPr wrap="none" rtlCol="0">
            <a:spAutoFit/>
          </a:bodyPr>
          <a:lstStyle/>
          <a:p>
            <a:pPr algn="ctr"/>
            <a:r>
              <a:rPr lang="zh-CN" altLang="en-US" sz="3200" b="1" dirty="0" smtClean="0">
                <a:solidFill>
                  <a:schemeClr val="bg1"/>
                </a:solidFill>
                <a:latin typeface="微软雅黑" pitchFamily="34" charset="-122"/>
                <a:ea typeface="微软雅黑" pitchFamily="34" charset="-122"/>
              </a:rPr>
              <a:t>到正题</a:t>
            </a:r>
            <a:endParaRPr lang="zh-CN" altLang="en-US" sz="3200" b="1" dirty="0">
              <a:solidFill>
                <a:schemeClr val="bg1"/>
              </a:solidFill>
              <a:latin typeface="微软雅黑" pitchFamily="34" charset="-122"/>
              <a:ea typeface="微软雅黑" pitchFamily="34" charset="-122"/>
            </a:endParaRPr>
          </a:p>
        </p:txBody>
      </p:sp>
      <p:sp>
        <p:nvSpPr>
          <p:cNvPr id="65" name="矩形 64"/>
          <p:cNvSpPr/>
          <p:nvPr/>
        </p:nvSpPr>
        <p:spPr>
          <a:xfrm>
            <a:off x="0" y="5035826"/>
            <a:ext cx="9144000" cy="1076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9"/>
          <p:cNvSpPr txBox="1"/>
          <p:nvPr/>
        </p:nvSpPr>
        <p:spPr>
          <a:xfrm>
            <a:off x="1331640" y="1973751"/>
            <a:ext cx="6945175" cy="623248"/>
          </a:xfrm>
          <a:prstGeom prst="rect">
            <a:avLst/>
          </a:prstGeom>
          <a:noFill/>
        </p:spPr>
        <p:txBody>
          <a:bodyPr wrap="square" lIns="68580" tIns="34290" rIns="68580" bIns="34290" rtlCol="0">
            <a:spAutoFit/>
          </a:bodyPr>
          <a:lstStyle/>
          <a:p>
            <a:pPr marL="0" lvl="1" algn="ctr"/>
            <a:r>
              <a:rPr lang="zh-CN" altLang="en-US" sz="3600" b="1" spc="300" dirty="0" smtClean="0">
                <a:solidFill>
                  <a:schemeClr val="bg1"/>
                </a:solidFill>
                <a:latin typeface="微软雅黑" pitchFamily="34" charset="-122"/>
                <a:ea typeface="微软雅黑" pitchFamily="34" charset="-122"/>
              </a:rPr>
              <a:t>什么是微服务</a:t>
            </a:r>
            <a:endParaRPr lang="zh-CN" altLang="en-US" sz="3600" b="1" spc="3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357604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2222222"/>
</p:tagLst>
</file>

<file path=ppt/theme/theme1.xml><?xml version="1.0" encoding="utf-8"?>
<a:theme xmlns:a="http://schemas.openxmlformats.org/drawingml/2006/main" name="Office 主题​​">
  <a:themeElements>
    <a:clrScheme name="自定义 2">
      <a:dk1>
        <a:sysClr val="windowText" lastClr="000000"/>
      </a:dk1>
      <a:lt1>
        <a:sysClr val="window" lastClr="FFFFFF"/>
      </a:lt1>
      <a:dk2>
        <a:srgbClr val="FFFFFF"/>
      </a:dk2>
      <a:lt2>
        <a:srgbClr val="FFFFFF"/>
      </a:lt2>
      <a:accent1>
        <a:srgbClr val="0E647C"/>
      </a:accent1>
      <a:accent2>
        <a:srgbClr val="2DB2A4"/>
      </a:accent2>
      <a:accent3>
        <a:srgbClr val="74AF47"/>
      </a:accent3>
      <a:accent4>
        <a:srgbClr val="755DA1"/>
      </a:accent4>
      <a:accent5>
        <a:srgbClr val="4BACC6"/>
      </a:accent5>
      <a:accent6>
        <a:srgbClr val="F87A08"/>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sz="1600" b="1" dirty="0" smtClean="0">
            <a:solidFill>
              <a:schemeClr val="accent6"/>
            </a:solidFill>
            <a:latin typeface="微软雅黑" pitchFamily="34" charset="-122"/>
            <a:ea typeface="微软雅黑" pitchFamily="34" charset="-122"/>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8032</TotalTime>
  <Words>3272</Words>
  <Application>Microsoft Office PowerPoint</Application>
  <PresentationFormat>全屏显示(16:9)</PresentationFormat>
  <Paragraphs>584</Paragraphs>
  <Slides>45</Slides>
  <Notes>40</Notes>
  <HiddenSlides>0</HiddenSlides>
  <MMClips>0</MMClips>
  <ScaleCrop>false</ScaleCrop>
  <HeadingPairs>
    <vt:vector size="4" baseType="variant">
      <vt:variant>
        <vt:lpstr>主题</vt:lpstr>
      </vt:variant>
      <vt:variant>
        <vt:i4>1</vt:i4>
      </vt:variant>
      <vt:variant>
        <vt:lpstr>幻灯片标题</vt:lpstr>
      </vt:variant>
      <vt:variant>
        <vt:i4>45</vt:i4>
      </vt:variant>
    </vt:vector>
  </HeadingPairs>
  <TitlesOfParts>
    <vt:vector size="46" baseType="lpstr">
      <vt:lpstr>Office 主题​​</vt:lpstr>
      <vt:lpstr>PowerPoint 演示文稿</vt:lpstr>
      <vt:lpstr>PowerPoint 演示文稿</vt:lpstr>
      <vt:lpstr>PowerPoint 演示文稿</vt:lpstr>
      <vt:lpstr>单体应用</vt:lpstr>
      <vt:lpstr>PowerPoint 演示文稿</vt:lpstr>
      <vt:lpstr>单体应用</vt:lpstr>
      <vt:lpstr>单体应用</vt:lpstr>
      <vt:lpstr>单体应用</vt:lpstr>
      <vt:lpstr>PowerPoint 演示文稿</vt:lpstr>
      <vt:lpstr>PowerPoint 演示文稿</vt:lpstr>
      <vt:lpstr>微服务架构</vt:lpstr>
      <vt:lpstr>微服务架构</vt:lpstr>
      <vt:lpstr>微服务架构</vt:lpstr>
      <vt:lpstr>微服务架构</vt:lpstr>
      <vt:lpstr>微服务架构</vt:lpstr>
      <vt:lpstr>微服务架构</vt:lpstr>
      <vt:lpstr>微服务架构</vt:lpstr>
      <vt:lpstr>微服务架构</vt:lpstr>
      <vt:lpstr>微服务架构</vt:lpstr>
      <vt:lpstr>微服务架构</vt:lpstr>
      <vt:lpstr>微服务架构</vt:lpstr>
      <vt:lpstr>微服务架构</vt:lpstr>
      <vt:lpstr>微服务架构</vt:lpstr>
      <vt:lpstr>微服务架构</vt:lpstr>
      <vt:lpstr>微服务架构</vt:lpstr>
      <vt:lpstr>微服务架构</vt:lpstr>
      <vt:lpstr>微服务架构</vt:lpstr>
      <vt:lpstr>微服务架构</vt:lpstr>
      <vt:lpstr>微服务架构</vt:lpstr>
      <vt:lpstr>微服务架构</vt:lpstr>
      <vt:lpstr>微服务架构</vt:lpstr>
      <vt:lpstr>微服务架构</vt:lpstr>
      <vt:lpstr>微服务架构</vt:lpstr>
      <vt:lpstr>微服务架构</vt:lpstr>
      <vt:lpstr>微服务架构</vt:lpstr>
      <vt:lpstr>微服务平台</vt:lpstr>
      <vt:lpstr>微服务平台</vt:lpstr>
      <vt:lpstr>微服务平台</vt:lpstr>
      <vt:lpstr>微服务平台</vt:lpstr>
      <vt:lpstr>微服务平台</vt:lpstr>
      <vt:lpstr>微服务平台</vt:lpstr>
      <vt:lpstr>微服务平台</vt:lpstr>
      <vt:lpstr>微服务平台</vt:lpstr>
      <vt:lpstr>微服务平台</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hairong</dc:creator>
  <cp:lastModifiedBy>Windows 用户</cp:lastModifiedBy>
  <cp:revision>391</cp:revision>
  <dcterms:created xsi:type="dcterms:W3CDTF">2015-04-24T01:01:13Z</dcterms:created>
  <dcterms:modified xsi:type="dcterms:W3CDTF">2017-05-10T00:48:05Z</dcterms:modified>
</cp:coreProperties>
</file>